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1"/>
  </p:notesMasterIdLst>
  <p:handoutMasterIdLst>
    <p:handoutMasterId r:id="rId62"/>
  </p:handoutMasterIdLst>
  <p:sldIdLst>
    <p:sldId id="349" r:id="rId3"/>
    <p:sldId id="293" r:id="rId4"/>
    <p:sldId id="346" r:id="rId5"/>
    <p:sldId id="279" r:id="rId6"/>
    <p:sldId id="350" r:id="rId7"/>
    <p:sldId id="285" r:id="rId8"/>
    <p:sldId id="355" r:id="rId9"/>
    <p:sldId id="356" r:id="rId10"/>
    <p:sldId id="357" r:id="rId11"/>
    <p:sldId id="358" r:id="rId12"/>
    <p:sldId id="351" r:id="rId13"/>
    <p:sldId id="307" r:id="rId14"/>
    <p:sldId id="359" r:id="rId15"/>
    <p:sldId id="403" r:id="rId16"/>
    <p:sldId id="352" r:id="rId17"/>
    <p:sldId id="369" r:id="rId18"/>
    <p:sldId id="405" r:id="rId19"/>
    <p:sldId id="370" r:id="rId20"/>
    <p:sldId id="406" r:id="rId21"/>
    <p:sldId id="371" r:id="rId22"/>
    <p:sldId id="407" r:id="rId23"/>
    <p:sldId id="408" r:id="rId24"/>
    <p:sldId id="413" r:id="rId25"/>
    <p:sldId id="414" r:id="rId26"/>
    <p:sldId id="415" r:id="rId27"/>
    <p:sldId id="416" r:id="rId28"/>
    <p:sldId id="417" r:id="rId29"/>
    <p:sldId id="418" r:id="rId30"/>
    <p:sldId id="419" r:id="rId31"/>
    <p:sldId id="420" r:id="rId32"/>
    <p:sldId id="421" r:id="rId33"/>
    <p:sldId id="422" r:id="rId34"/>
    <p:sldId id="423" r:id="rId35"/>
    <p:sldId id="424" r:id="rId36"/>
    <p:sldId id="425" r:id="rId37"/>
    <p:sldId id="426" r:id="rId38"/>
    <p:sldId id="427" r:id="rId39"/>
    <p:sldId id="429" r:id="rId40"/>
    <p:sldId id="428" r:id="rId41"/>
    <p:sldId id="430" r:id="rId42"/>
    <p:sldId id="433" r:id="rId43"/>
    <p:sldId id="435" r:id="rId44"/>
    <p:sldId id="436" r:id="rId45"/>
    <p:sldId id="437" r:id="rId46"/>
    <p:sldId id="438" r:id="rId47"/>
    <p:sldId id="440" r:id="rId48"/>
    <p:sldId id="441" r:id="rId49"/>
    <p:sldId id="442" r:id="rId50"/>
    <p:sldId id="443" r:id="rId51"/>
    <p:sldId id="444" r:id="rId52"/>
    <p:sldId id="445" r:id="rId53"/>
    <p:sldId id="447" r:id="rId54"/>
    <p:sldId id="448" r:id="rId55"/>
    <p:sldId id="449" r:id="rId56"/>
    <p:sldId id="451" r:id="rId57"/>
    <p:sldId id="450" r:id="rId58"/>
    <p:sldId id="452" r:id="rId59"/>
    <p:sldId id="353" r:id="rId60"/>
  </p:sldIdLst>
  <p:sldSz cx="12192000" cy="6858000"/>
  <p:notesSz cx="6858000" cy="9144000"/>
  <p:custDataLst>
    <p:tags r:id="rId66"/>
  </p:custDataLst>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51" userDrawn="1">
          <p15:clr>
            <a:srgbClr val="A4A3A4"/>
          </p15:clr>
        </p15:guide>
        <p15:guide id="2" pos="381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96D3"/>
    <a:srgbClr val="269FD3"/>
    <a:srgbClr val="0C86B6"/>
    <a:srgbClr val="FFCCCC"/>
    <a:srgbClr val="FF9900"/>
    <a:srgbClr val="6666FF"/>
    <a:srgbClr val="9900FF"/>
    <a:srgbClr val="9933FF"/>
    <a:srgbClr val="366092"/>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6" d="100"/>
          <a:sy n="76" d="100"/>
        </p:scale>
        <p:origin x="72" y="173"/>
      </p:cViewPr>
      <p:guideLst>
        <p:guide orient="horz" pos="2151"/>
        <p:guide pos="381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6" Type="http://schemas.openxmlformats.org/officeDocument/2006/relationships/tags" Target="tags/tag4.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handoutMaster" Target="handoutMasters/handoutMaster1.xml"/><Relationship Id="rId61" Type="http://schemas.openxmlformats.org/officeDocument/2006/relationships/notesMaster" Target="notesMasters/notesMaster1.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60D03E-A00B-4148-B7C4-0A80716CBB9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3366F0-F63C-4B25-9331-7DFBF70FDBC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953279-6BF8-46AE-A013-2EBBD1BE229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35486A-523A-4169-A026-E9B7C8D197E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66040" y="205105"/>
            <a:ext cx="793750" cy="39878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58190" y="210185"/>
            <a:ext cx="125603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基本原理</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1945640" y="210185"/>
            <a:ext cx="2014855"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分类树与回归树</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928745" y="214630"/>
            <a:ext cx="120396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分支条件</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298171" y="734671"/>
            <a:ext cx="198783" cy="152400"/>
          </a:xfrm>
          <a:prstGeom prst="triangle">
            <a:avLst>
              <a:gd name="adj" fmla="val 47737"/>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124450" y="203835"/>
            <a:ext cx="706755"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剪枝</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5821045" y="203835"/>
            <a:ext cx="779780" cy="421005"/>
          </a:xfrm>
          <a:prstGeom prst="rect">
            <a:avLst/>
          </a:prstGeom>
          <a:noFill/>
        </p:spPr>
        <p:txBody>
          <a:bodyPr wrap="square" rtlCol="0">
            <a:noAutofit/>
          </a:bodyPr>
          <a:p>
            <a:pPr algn="l">
              <a:buClrTx/>
              <a:buSzTx/>
            </a:pPr>
            <a:r>
              <a:rPr lang="zh-CN" altLang="en-US" sz="2000" b="1" dirty="0">
                <a:solidFill>
                  <a:schemeClr val="tx1">
                    <a:lumMod val="50000"/>
                    <a:lumOff val="50000"/>
                  </a:schemeClr>
                </a:solidFill>
                <a:latin typeface="楷体" panose="02010609060101010101" pitchFamily="49" charset="-122"/>
                <a:ea typeface="楷体" panose="02010609060101010101" pitchFamily="49" charset="-122"/>
              </a:rPr>
              <a:t>实践</a:t>
            </a:r>
            <a:endParaRPr lang="zh-CN" altLang="en-US" sz="20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BFE8987-91E6-4C67-A68C-FC6E7982C752}"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A083314-406F-4B24-930B-8A8F20E77E8D}"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58E764CF-1DB2-4D4E-8540-3E4B36719D71}"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DAE47F3B-30DA-4B9B-8D18-BD6E1D86FFEA}"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3F20A5A-CCD8-409A-AB4C-A478FD21F718}"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EB97A5CC-AECD-4233-988E-9C9299CE12E0}"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0" name="矩形 9"/>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nvSpPr>
        <p:spPr bwMode="auto">
          <a:xfrm flipV="1">
            <a:off x="1312827"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6" name="TextBox 15"/>
          <p:cNvSpPr txBox="1"/>
          <p:nvPr userDrawn="1"/>
        </p:nvSpPr>
        <p:spPr>
          <a:xfrm>
            <a:off x="123190" y="214630"/>
            <a:ext cx="80391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7" name="TextBox 17"/>
          <p:cNvSpPr txBox="1"/>
          <p:nvPr userDrawn="1"/>
        </p:nvSpPr>
        <p:spPr>
          <a:xfrm>
            <a:off x="835660" y="210185"/>
            <a:ext cx="1276985" cy="398780"/>
          </a:xfrm>
          <a:prstGeom prst="rect">
            <a:avLst/>
          </a:prstGeom>
          <a:noFill/>
        </p:spPr>
        <p:txBody>
          <a:bodyPr wrap="square" rtlCol="0">
            <a:spAutoFit/>
          </a:bodyPr>
          <a:lstStyle/>
          <a:p>
            <a:pPr algn="l">
              <a:buClrTx/>
              <a:buSzTx/>
            </a:pPr>
            <a:r>
              <a:rPr lang="zh-CN" altLang="en-US" sz="2000" b="1" kern="1200" dirty="0">
                <a:solidFill>
                  <a:schemeClr val="accent3"/>
                </a:solidFill>
                <a:latin typeface="楷体" panose="02010609060101010101" pitchFamily="49" charset="-122"/>
                <a:ea typeface="楷体" panose="02010609060101010101" pitchFamily="49" charset="-122"/>
                <a:cs typeface="+mn-cs"/>
              </a:rPr>
              <a:t>基本原理</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1" name="TextBox 18"/>
          <p:cNvSpPr txBox="1"/>
          <p:nvPr userDrawn="1"/>
        </p:nvSpPr>
        <p:spPr>
          <a:xfrm>
            <a:off x="2040890" y="210185"/>
            <a:ext cx="2028190" cy="398780"/>
          </a:xfrm>
          <a:prstGeom prst="rect">
            <a:avLst/>
          </a:prstGeom>
          <a:noFill/>
        </p:spPr>
        <p:txBody>
          <a:bodyPr wrap="square" rtlCol="0">
            <a:spAutoFit/>
          </a:bodyPr>
          <a:lstStyle/>
          <a:p>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分类树与回归树</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2" name="TextBox 19"/>
          <p:cNvSpPr txBox="1"/>
          <p:nvPr userDrawn="1"/>
        </p:nvSpPr>
        <p:spPr>
          <a:xfrm>
            <a:off x="4020820" y="214630"/>
            <a:ext cx="1266190" cy="398780"/>
          </a:xfrm>
          <a:prstGeom prst="rect">
            <a:avLst/>
          </a:prstGeom>
          <a:noFill/>
        </p:spPr>
        <p:txBody>
          <a:bodyPr wrap="square" rtlCol="0">
            <a:spAutoFit/>
          </a:bodyPr>
          <a:lstStyle/>
          <a:p>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分支条件</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3" name="TextBox 19"/>
          <p:cNvSpPr txBox="1"/>
          <p:nvPr userDrawn="1"/>
        </p:nvSpPr>
        <p:spPr>
          <a:xfrm>
            <a:off x="5235575" y="213995"/>
            <a:ext cx="1015365" cy="388620"/>
          </a:xfrm>
          <a:prstGeom prst="rect">
            <a:avLst/>
          </a:prstGeom>
          <a:noFill/>
        </p:spPr>
        <p:txBody>
          <a:bodyPr wrap="square" rtlCol="0">
            <a:noAutofit/>
          </a:bodyPr>
          <a:lstStyle/>
          <a:p>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剪枝</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5925185" y="214630"/>
            <a:ext cx="4389755" cy="456565"/>
          </a:xfrm>
          <a:prstGeom prst="rect">
            <a:avLst/>
          </a:prstGeom>
          <a:noFill/>
        </p:spPr>
        <p:txBody>
          <a:bodyPr wrap="square" rtlCol="0">
            <a:noAutofit/>
          </a:bodyPr>
          <a:p>
            <a:pPr algn="l">
              <a:buClrTx/>
              <a:buSzTx/>
            </a:pP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实践</a:t>
            </a:r>
            <a:endParaRPr lang="zh-CN" altLang="en-US" sz="20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66040" y="205105"/>
            <a:ext cx="793750" cy="398780"/>
          </a:xfrm>
          <a:prstGeom prst="rect">
            <a:avLst/>
          </a:prstGeom>
          <a:noFill/>
        </p:spPr>
        <p:txBody>
          <a:bodyPr wrap="square" rtlCol="0">
            <a:spAutoFit/>
          </a:bodyPr>
          <a:lstStyle/>
          <a:p>
            <a:pPr algn="l">
              <a:buClrTx/>
              <a:buSzTx/>
            </a:pP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58190" y="210185"/>
            <a:ext cx="125603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基本原理</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1954530" y="220980"/>
            <a:ext cx="2014855" cy="39878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分类树与回归树</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928745" y="214630"/>
            <a:ext cx="120396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分支条件</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2868651" y="734671"/>
            <a:ext cx="198783" cy="152400"/>
          </a:xfrm>
          <a:prstGeom prst="triangle">
            <a:avLst>
              <a:gd name="adj" fmla="val 47737"/>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124450" y="203835"/>
            <a:ext cx="706755"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剪枝</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5821045" y="203835"/>
            <a:ext cx="779780" cy="421005"/>
          </a:xfrm>
          <a:prstGeom prst="rect">
            <a:avLst/>
          </a:prstGeom>
          <a:noFill/>
        </p:spPr>
        <p:txBody>
          <a:bodyPr wrap="square" rtlCol="0">
            <a:noAutofit/>
          </a:bodyPr>
          <a:p>
            <a:pPr algn="l">
              <a:buClrTx/>
              <a:buSzTx/>
            </a:pPr>
            <a:r>
              <a:rPr lang="zh-CN" altLang="en-US" sz="2000" b="1" dirty="0">
                <a:solidFill>
                  <a:schemeClr val="tx1">
                    <a:lumMod val="50000"/>
                    <a:lumOff val="50000"/>
                  </a:schemeClr>
                </a:solidFill>
                <a:latin typeface="楷体" panose="02010609060101010101" pitchFamily="49" charset="-122"/>
                <a:ea typeface="楷体" panose="02010609060101010101" pitchFamily="49" charset="-122"/>
              </a:rPr>
              <a:t>实践</a:t>
            </a:r>
            <a:endParaRPr lang="zh-CN" altLang="en-US" sz="20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66040" y="205105"/>
            <a:ext cx="793750" cy="398780"/>
          </a:xfrm>
          <a:prstGeom prst="rect">
            <a:avLst/>
          </a:prstGeom>
          <a:noFill/>
        </p:spPr>
        <p:txBody>
          <a:bodyPr wrap="square" rtlCol="0">
            <a:spAutoFit/>
          </a:bodyPr>
          <a:lstStyle/>
          <a:p>
            <a:pPr algn="l">
              <a:buClrTx/>
              <a:buSzTx/>
            </a:pP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58190" y="210185"/>
            <a:ext cx="125603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基本原理</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1954530" y="220980"/>
            <a:ext cx="2014855" cy="398780"/>
          </a:xfrm>
          <a:prstGeom prst="rect">
            <a:avLst/>
          </a:prstGeom>
          <a:noFill/>
        </p:spPr>
        <p:txBody>
          <a:bodyPr wrap="square" rtlCol="0">
            <a:spAutoFit/>
          </a:bodyPr>
          <a:lstStyle/>
          <a:p>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分类树与回归树</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928745" y="214630"/>
            <a:ext cx="1203960" cy="398780"/>
          </a:xfrm>
          <a:prstGeom prst="rect">
            <a:avLst/>
          </a:prstGeom>
          <a:noFill/>
        </p:spPr>
        <p:txBody>
          <a:bodyPr wrap="square" rtlCol="0">
            <a:spAutoFit/>
          </a:bodyPr>
          <a:lstStyle/>
          <a:p>
            <a:pPr algn="l">
              <a:buClrTx/>
              <a:buSzTx/>
            </a:pPr>
            <a:r>
              <a:rPr lang="zh-CN" altLang="en-US" sz="2000" b="1" kern="1200" dirty="0">
                <a:solidFill>
                  <a:schemeClr val="accent3"/>
                </a:solidFill>
                <a:latin typeface="楷体" panose="02010609060101010101" pitchFamily="49" charset="-122"/>
                <a:ea typeface="楷体" panose="02010609060101010101" pitchFamily="49" charset="-122"/>
                <a:cs typeface="+mn-cs"/>
              </a:rPr>
              <a:t>分支条件</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4453611" y="734671"/>
            <a:ext cx="198783" cy="152400"/>
          </a:xfrm>
          <a:prstGeom prst="triangle">
            <a:avLst>
              <a:gd name="adj" fmla="val 47737"/>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124450" y="203835"/>
            <a:ext cx="706755"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剪枝</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5821045" y="203835"/>
            <a:ext cx="779780" cy="421005"/>
          </a:xfrm>
          <a:prstGeom prst="rect">
            <a:avLst/>
          </a:prstGeom>
          <a:noFill/>
        </p:spPr>
        <p:txBody>
          <a:bodyPr wrap="square" rtlCol="0">
            <a:noAutofit/>
          </a:bodyPr>
          <a:p>
            <a:pPr algn="l">
              <a:buClrTx/>
              <a:buSzTx/>
            </a:pPr>
            <a:r>
              <a:rPr lang="zh-CN" altLang="en-US" sz="2000" b="1" dirty="0">
                <a:solidFill>
                  <a:schemeClr val="tx1">
                    <a:lumMod val="50000"/>
                    <a:lumOff val="50000"/>
                  </a:schemeClr>
                </a:solidFill>
                <a:latin typeface="楷体" panose="02010609060101010101" pitchFamily="49" charset="-122"/>
                <a:ea typeface="楷体" panose="02010609060101010101" pitchFamily="49" charset="-122"/>
              </a:rPr>
              <a:t>实践</a:t>
            </a:r>
            <a:endParaRPr lang="zh-CN" altLang="en-US" sz="20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66040" y="205105"/>
            <a:ext cx="793750" cy="398780"/>
          </a:xfrm>
          <a:prstGeom prst="rect">
            <a:avLst/>
          </a:prstGeom>
          <a:noFill/>
        </p:spPr>
        <p:txBody>
          <a:bodyPr wrap="square" rtlCol="0">
            <a:spAutoFit/>
          </a:bodyPr>
          <a:lstStyle/>
          <a:p>
            <a:pPr algn="l">
              <a:buClrTx/>
              <a:buSzTx/>
            </a:pP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58190" y="210185"/>
            <a:ext cx="125603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基本原理</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1954530" y="220980"/>
            <a:ext cx="2014855" cy="398780"/>
          </a:xfrm>
          <a:prstGeom prst="rect">
            <a:avLst/>
          </a:prstGeom>
          <a:noFill/>
        </p:spPr>
        <p:txBody>
          <a:bodyPr wrap="square" rtlCol="0">
            <a:spAutoFit/>
          </a:bodyPr>
          <a:lstStyle/>
          <a:p>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分类树与回归树</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928745" y="214630"/>
            <a:ext cx="1203960" cy="398780"/>
          </a:xfrm>
          <a:prstGeom prst="rect">
            <a:avLst/>
          </a:prstGeom>
          <a:noFill/>
        </p:spPr>
        <p:txBody>
          <a:bodyPr wrap="square" rtlCol="0">
            <a:spAutoFit/>
          </a:bodyPr>
          <a:lstStyle/>
          <a:p>
            <a:pPr algn="l">
              <a:buClrTx/>
              <a:buSzTx/>
            </a:pP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分支条件</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5368011" y="734671"/>
            <a:ext cx="198783" cy="152400"/>
          </a:xfrm>
          <a:prstGeom prst="triangle">
            <a:avLst>
              <a:gd name="adj" fmla="val 47737"/>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124450" y="203835"/>
            <a:ext cx="706755" cy="398780"/>
          </a:xfrm>
          <a:prstGeom prst="rect">
            <a:avLst/>
          </a:prstGeom>
          <a:noFill/>
        </p:spPr>
        <p:txBody>
          <a:bodyPr wrap="square" rtlCol="0">
            <a:spAutoFit/>
          </a:bodyPr>
          <a:lstStyle/>
          <a:p>
            <a:pPr algn="l">
              <a:buClrTx/>
              <a:buSzTx/>
            </a:pPr>
            <a:r>
              <a:rPr lang="zh-CN" altLang="en-US" sz="2000" b="1" kern="1200" dirty="0">
                <a:solidFill>
                  <a:schemeClr val="accent3"/>
                </a:solidFill>
                <a:latin typeface="楷体" panose="02010609060101010101" pitchFamily="49" charset="-122"/>
                <a:ea typeface="楷体" panose="02010609060101010101" pitchFamily="49" charset="-122"/>
                <a:cs typeface="+mn-cs"/>
              </a:rPr>
              <a:t>剪枝</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5821045" y="203835"/>
            <a:ext cx="779780" cy="421005"/>
          </a:xfrm>
          <a:prstGeom prst="rect">
            <a:avLst/>
          </a:prstGeom>
          <a:noFill/>
        </p:spPr>
        <p:txBody>
          <a:bodyPr wrap="square" rtlCol="0">
            <a:noAutofit/>
          </a:bodyPr>
          <a:p>
            <a:pPr algn="l">
              <a:buClrTx/>
              <a:buSzTx/>
            </a:pPr>
            <a:r>
              <a:rPr lang="zh-CN" altLang="en-US" sz="2000" b="1" dirty="0">
                <a:solidFill>
                  <a:schemeClr val="tx1">
                    <a:lumMod val="50000"/>
                    <a:lumOff val="50000"/>
                  </a:schemeClr>
                </a:solidFill>
                <a:latin typeface="楷体" panose="02010609060101010101" pitchFamily="49" charset="-122"/>
                <a:ea typeface="楷体" panose="02010609060101010101" pitchFamily="49" charset="-122"/>
              </a:rPr>
              <a:t>实践</a:t>
            </a:r>
            <a:endParaRPr lang="zh-CN" altLang="en-US" sz="20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66040" y="205105"/>
            <a:ext cx="793750" cy="398780"/>
          </a:xfrm>
          <a:prstGeom prst="rect">
            <a:avLst/>
          </a:prstGeom>
          <a:noFill/>
        </p:spPr>
        <p:txBody>
          <a:bodyPr wrap="square" rtlCol="0">
            <a:spAutoFit/>
          </a:bodyPr>
          <a:lstStyle/>
          <a:p>
            <a:pPr algn="l">
              <a:buClrTx/>
              <a:buSzTx/>
            </a:pP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58190" y="210185"/>
            <a:ext cx="125603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基本原理</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1954530" y="220980"/>
            <a:ext cx="2014855" cy="398780"/>
          </a:xfrm>
          <a:prstGeom prst="rect">
            <a:avLst/>
          </a:prstGeom>
          <a:noFill/>
        </p:spPr>
        <p:txBody>
          <a:bodyPr wrap="square" rtlCol="0">
            <a:spAutoFit/>
          </a:bodyPr>
          <a:lstStyle/>
          <a:p>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分类树与回归树</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928745" y="214630"/>
            <a:ext cx="1203960" cy="398780"/>
          </a:xfrm>
          <a:prstGeom prst="rect">
            <a:avLst/>
          </a:prstGeom>
          <a:noFill/>
        </p:spPr>
        <p:txBody>
          <a:bodyPr wrap="square" rtlCol="0">
            <a:spAutoFit/>
          </a:bodyPr>
          <a:lstStyle/>
          <a:p>
            <a:pPr algn="l">
              <a:buClrTx/>
              <a:buSzTx/>
            </a:pP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分支条件</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6099531" y="734671"/>
            <a:ext cx="198783" cy="152400"/>
          </a:xfrm>
          <a:prstGeom prst="triangle">
            <a:avLst>
              <a:gd name="adj" fmla="val 47737"/>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124450" y="203835"/>
            <a:ext cx="706755" cy="398780"/>
          </a:xfrm>
          <a:prstGeom prst="rect">
            <a:avLst/>
          </a:prstGeom>
          <a:noFill/>
        </p:spPr>
        <p:txBody>
          <a:bodyPr wrap="square" rtlCol="0">
            <a:spAutoFit/>
          </a:bodyPr>
          <a:lstStyle/>
          <a:p>
            <a:pPr algn="l">
              <a:buClrTx/>
              <a:buSzTx/>
            </a:pP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剪枝</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5821045" y="203835"/>
            <a:ext cx="779780" cy="421005"/>
          </a:xfrm>
          <a:prstGeom prst="rect">
            <a:avLst/>
          </a:prstGeom>
          <a:noFill/>
        </p:spPr>
        <p:txBody>
          <a:bodyPr wrap="square" rtlCol="0">
            <a:noAutofit/>
          </a:bodyPr>
          <a:p>
            <a:pPr algn="l">
              <a:buClrTx/>
              <a:buSzTx/>
            </a:pPr>
            <a:r>
              <a:rPr lang="zh-CN" altLang="en-US" sz="2000" b="1" dirty="0">
                <a:solidFill>
                  <a:schemeClr val="accent3"/>
                </a:solidFill>
                <a:latin typeface="楷体" panose="02010609060101010101" pitchFamily="49" charset="-122"/>
                <a:ea typeface="楷体" panose="02010609060101010101" pitchFamily="49" charset="-122"/>
              </a:rPr>
              <a:t>实践</a:t>
            </a:r>
            <a:endParaRPr lang="zh-CN" altLang="en-US" sz="20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75C33EB-063F-4D63-A402-718A06057984}" type="datetime1">
              <a:rPr lang="zh-CN" altLang="en-US" smtClean="0"/>
            </a:fld>
            <a:endParaRPr lang="zh-CN" altLang="en-US"/>
          </a:p>
        </p:txBody>
      </p:sp>
      <p:sp>
        <p:nvSpPr>
          <p:cNvPr id="4"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E9351E7-F75D-4AA5-BB71-0C3D52630BA0}"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7A49EF3-9478-4275-BBE1-2BE3635C734D}" type="datetime1">
              <a:rPr lang="zh-CN" altLang="en-US" smtClean="0"/>
            </a:fld>
            <a:endParaRPr lang="zh-CN" altLang="en-US"/>
          </a:p>
        </p:txBody>
      </p:sp>
      <p:sp>
        <p:nvSpPr>
          <p:cNvPr id="3"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2CCF5A7F-EC20-4BA8-A62C-D8F3AF147111}"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7AE14199-62FE-47FF-8A15-AC42A1175E45}"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19E6D73B-9BF6-4BD2-9345-3D928FF04AC9}"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themeOverride" Target="../theme/themeOverride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1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hemeOverride" Target="../theme/themeOverride13.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hemeOverride" Target="../theme/themeOverride14.xml"/><Relationship Id="rId2" Type="http://schemas.openxmlformats.org/officeDocument/2006/relationships/image" Target="../media/image14.pn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1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16.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17.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18.xml"/><Relationship Id="rId2" Type="http://schemas.openxmlformats.org/officeDocument/2006/relationships/image" Target="../media/image16.pn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19.xml"/><Relationship Id="rId2" Type="http://schemas.openxmlformats.org/officeDocument/2006/relationships/image" Target="../media/image18.png"/><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hemeOverride" Target="../theme/themeOverride2.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20.xml"/><Relationship Id="rId2" Type="http://schemas.openxmlformats.org/officeDocument/2006/relationships/image" Target="../media/image20.png"/><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21.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22.xml"/><Relationship Id="rId2" Type="http://schemas.openxmlformats.org/officeDocument/2006/relationships/image" Target="../media/image23.png"/><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23.xml"/><Relationship Id="rId2" Type="http://schemas.openxmlformats.org/officeDocument/2006/relationships/image" Target="../media/image25.png"/><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hemeOverride" Target="../theme/themeOverride24.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25.xml"/><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26.xml"/><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27.xml"/><Relationship Id="rId2" Type="http://schemas.openxmlformats.org/officeDocument/2006/relationships/image" Target="../media/image33.png"/><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hemeOverride" Target="../theme/themeOverride28.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29.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themeOverride" Target="../theme/themeOverride30.xml"/><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hemeOverride" Target="../theme/themeOverride31.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3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33.xml"/></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hemeOverride" Target="../theme/themeOverride34.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35.xml"/><Relationship Id="rId1" Type="http://schemas.openxmlformats.org/officeDocument/2006/relationships/image" Target="../media/image50.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36.xml"/><Relationship Id="rId2" Type="http://schemas.openxmlformats.org/officeDocument/2006/relationships/image" Target="../media/image52.png"/><Relationship Id="rId1"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37.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38.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39.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40.xml"/></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hemeOverride" Target="../theme/themeOverride41.xml"/><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42.xml"/><Relationship Id="rId2" Type="http://schemas.openxmlformats.org/officeDocument/2006/relationships/image" Target="../media/image57.png"/><Relationship Id="rId1" Type="http://schemas.openxmlformats.org/officeDocument/2006/relationships/image" Target="../media/image54.png"/></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hemeOverride" Target="../theme/themeOverride43.xml"/><Relationship Id="rId4" Type="http://schemas.openxmlformats.org/officeDocument/2006/relationships/image" Target="../media/image59.png"/><Relationship Id="rId3" Type="http://schemas.openxmlformats.org/officeDocument/2006/relationships/tags" Target="../tags/tag3.xml"/><Relationship Id="rId2" Type="http://schemas.openxmlformats.org/officeDocument/2006/relationships/image" Target="../media/image58.png"/><Relationship Id="rId1" Type="http://schemas.openxmlformats.org/officeDocument/2006/relationships/tags" Target="../tags/tag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44.xml"/><Relationship Id="rId1"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45.xml"/><Relationship Id="rId1" Type="http://schemas.openxmlformats.org/officeDocument/2006/relationships/image" Target="../media/image61.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46.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hemeOverride" Target="../theme/themeOverride47.xml"/><Relationship Id="rId2" Type="http://schemas.openxmlformats.org/officeDocument/2006/relationships/image" Target="../media/image63.png"/><Relationship Id="rId1"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hemeOverride" Target="../theme/themeOverride48.xml"/><Relationship Id="rId1"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hemeOverride" Target="../theme/themeOverride49.xml"/><Relationship Id="rId1" Type="http://schemas.openxmlformats.org/officeDocument/2006/relationships/image" Target="../media/image6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hemeOverride" Target="../theme/themeOverride50.xml"/><Relationship Id="rId1"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hemeOverride" Target="../theme/themeOverride51.xml"/><Relationship Id="rId1" Type="http://schemas.openxmlformats.org/officeDocument/2006/relationships/image" Target="../media/image67.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hemeOverride" Target="../theme/themeOverride52.xml"/><Relationship Id="rId2" Type="http://schemas.openxmlformats.org/officeDocument/2006/relationships/image" Target="../media/image69.png"/><Relationship Id="rId1"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hemeOverride" Target="../theme/themeOverride53.xml"/><Relationship Id="rId1"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hemeOverride" Target="../theme/themeOverride54.xml"/><Relationship Id="rId1"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hemeOverride" Target="../theme/themeOverride55.xml"/><Relationship Id="rId1"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hemeOverride" Target="../theme/themeOverride56.xml"/><Relationship Id="rId1" Type="http://schemas.openxmlformats.org/officeDocument/2006/relationships/image" Target="../media/image73.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hemeOverride" Target="../theme/themeOverride57.xml"/><Relationship Id="rId2" Type="http://schemas.openxmlformats.org/officeDocument/2006/relationships/image" Target="../media/image75.png"/><Relationship Id="rId1" Type="http://schemas.openxmlformats.org/officeDocument/2006/relationships/image" Target="../media/image74.png"/></Relationships>
</file>

<file path=ppt/slides/_rels/slide58.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themeOverride" Target="../theme/themeOverride58.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7.xml"/><Relationship Id="rId2" Type="http://schemas.openxmlformats.org/officeDocument/2006/relationships/image" Target="../media/image7.png"/><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8.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9.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87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15363" name="组合 4"/>
          <p:cNvGrpSpPr/>
          <p:nvPr/>
        </p:nvGrpSpPr>
        <p:grpSpPr bwMode="auto">
          <a:xfrm>
            <a:off x="0" y="333375"/>
            <a:ext cx="1489075" cy="419100"/>
            <a:chOff x="0" y="0"/>
            <a:chExt cx="1489439" cy="419100"/>
          </a:xfrm>
        </p:grpSpPr>
        <p:sp>
          <p:nvSpPr>
            <p:cNvPr id="15377"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8"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9"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4" name="矩形 8"/>
          <p:cNvSpPr/>
          <p:nvPr/>
        </p:nvSpPr>
        <p:spPr bwMode="auto">
          <a:xfrm>
            <a:off x="4686300" y="2134394"/>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5" name="矩形 9"/>
          <p:cNvSpPr>
            <a:spLocks noChangeArrowheads="1"/>
          </p:cNvSpPr>
          <p:nvPr/>
        </p:nvSpPr>
        <p:spPr bwMode="auto">
          <a:xfrm>
            <a:off x="12020550" y="2143919"/>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6" name="等腰三角形 11"/>
          <p:cNvSpPr/>
          <p:nvPr/>
        </p:nvSpPr>
        <p:spPr bwMode="auto">
          <a:xfrm>
            <a:off x="5895975" y="2143919"/>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7"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8"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9"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5370" name="组合 23"/>
          <p:cNvGrpSpPr/>
          <p:nvPr/>
        </p:nvGrpSpPr>
        <p:grpSpPr bwMode="auto">
          <a:xfrm>
            <a:off x="5705475" y="2623344"/>
            <a:ext cx="885825" cy="887412"/>
            <a:chOff x="0" y="0"/>
            <a:chExt cx="1236662" cy="1236662"/>
          </a:xfrm>
        </p:grpSpPr>
        <p:pic>
          <p:nvPicPr>
            <p:cNvPr id="15375"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15373"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7"/>
          <p:cNvSpPr txBox="1">
            <a:spLocks noChangeArrowheads="1"/>
          </p:cNvSpPr>
          <p:nvPr/>
        </p:nvSpPr>
        <p:spPr bwMode="auto">
          <a:xfrm>
            <a:off x="6998085" y="2578533"/>
            <a:ext cx="4342633" cy="922020"/>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5400" b="1" dirty="0">
                <a:solidFill>
                  <a:schemeClr val="bg1"/>
                </a:solidFill>
                <a:latin typeface="微软雅黑" panose="020B0503020204020204" pitchFamily="34" charset="-122"/>
                <a:ea typeface="微软雅黑" panose="020B0503020204020204" pitchFamily="34" charset="-122"/>
              </a:rPr>
              <a:t>决策树</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24" name="TextBox 7"/>
          <p:cNvSpPr txBox="1">
            <a:spLocks noChangeArrowheads="1"/>
          </p:cNvSpPr>
          <p:nvPr/>
        </p:nvSpPr>
        <p:spPr bwMode="auto">
          <a:xfrm>
            <a:off x="8133347" y="3469197"/>
            <a:ext cx="2165685" cy="368300"/>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800" b="1" dirty="0">
                <a:solidFill>
                  <a:schemeClr val="bg1"/>
                </a:solidFill>
                <a:latin typeface="Arial" panose="020B0604020202020204" pitchFamily="34" charset="0"/>
                <a:ea typeface="宋体" panose="02010600030101010101" pitchFamily="2" charset="-122"/>
              </a:rPr>
              <a:t>decision tree</a:t>
            </a:r>
            <a:endParaRPr lang="en-US" altLang="zh-CN" sz="1800" b="1" dirty="0">
              <a:solidFill>
                <a:schemeClr val="bg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250" fill="hold"/>
                                        <p:tgtEl>
                                          <p:spTgt spid="24"/>
                                        </p:tgtEl>
                                        <p:attrNameLst>
                                          <p:attrName>ppt_x</p:attrName>
                                        </p:attrNameLst>
                                      </p:cBhvr>
                                      <p:tavLst>
                                        <p:tav tm="0">
                                          <p:val>
                                            <p:strVal val="1+#ppt_w/2"/>
                                          </p:val>
                                        </p:tav>
                                        <p:tav tm="100000">
                                          <p:val>
                                            <p:strVal val="#ppt_x"/>
                                          </p:val>
                                        </p:tav>
                                      </p:tavLst>
                                    </p:anim>
                                    <p:anim calcmode="lin" valueType="num">
                                      <p:cBhvr additive="base">
                                        <p:cTn id="12" dur="2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99810" y="1835150"/>
            <a:ext cx="5286375" cy="4067810"/>
          </a:xfrm>
          <a:prstGeom prst="rect">
            <a:avLst/>
          </a:prstGeom>
          <a:noFill/>
        </p:spPr>
        <p:txBody>
          <a:bodyPr wrap="square" rtlCol="0">
            <a:noAutofit/>
          </a:bodyPr>
          <a:lstStyle/>
          <a:p>
            <a:pPr marL="0" indent="0">
              <a:buFont typeface="Wingdings" panose="05000000000000000000" pitchFamily="2" charset="2"/>
              <a:buNone/>
            </a:pPr>
            <a:r>
              <a:rPr lang="zh-CN" altLang="en-US" sz="2400" dirty="0">
                <a:latin typeface="楷体" panose="02010609060101010101" pitchFamily="49" charset="-122"/>
                <a:ea typeface="楷体" panose="02010609060101010101" pitchFamily="49" charset="-122"/>
              </a:rPr>
              <a:t>缺点：</a:t>
            </a:r>
            <a:endParaRPr lang="zh-CN" altLang="en-US" sz="24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endParaRPr lang="zh-CN" altLang="en-US" sz="24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200" dirty="0">
                <a:latin typeface="楷体" panose="02010609060101010101" pitchFamily="49" charset="-122"/>
                <a:ea typeface="楷体" panose="02010609060101010101" pitchFamily="49" charset="-122"/>
              </a:rPr>
              <a:t>决策树算法可以创建很复杂的树，但容易导致过拟合，可以通过剪枝等手段缓解； </a:t>
            </a:r>
            <a:endParaRPr lang="zh-CN" altLang="en-US" sz="22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200" dirty="0">
                <a:latin typeface="楷体" panose="02010609060101010101" pitchFamily="49" charset="-122"/>
                <a:ea typeface="楷体" panose="02010609060101010101" pitchFamily="49" charset="-122"/>
              </a:rPr>
              <a:t>决策树算法训练结果方差大、不稳定，数据很小的扰动可能得到完全不同的分裂结果，有可能是完全不同的决策树，这个缺点可以通过集成学习来解决。</a:t>
            </a:r>
            <a:endParaRPr lang="zh-CN" altLang="en-US" sz="2200" dirty="0">
              <a:latin typeface="楷体" panose="02010609060101010101" pitchFamily="49" charset="-122"/>
              <a:ea typeface="楷体" panose="02010609060101010101" pitchFamily="49" charset="-122"/>
            </a:endParaRPr>
          </a:p>
        </p:txBody>
      </p:sp>
      <p:sp>
        <p:nvSpPr>
          <p:cNvPr id="5" name="文本框 4"/>
          <p:cNvSpPr txBox="1"/>
          <p:nvPr/>
        </p:nvSpPr>
        <p:spPr>
          <a:xfrm>
            <a:off x="682625" y="1835150"/>
            <a:ext cx="5155565" cy="4067810"/>
          </a:xfrm>
          <a:prstGeom prst="rect">
            <a:avLst/>
          </a:prstGeom>
          <a:noFill/>
        </p:spPr>
        <p:txBody>
          <a:bodyPr wrap="square" rtlCol="0">
            <a:noAutofit/>
          </a:bodyPr>
          <a:p>
            <a:pPr marL="0" indent="0">
              <a:buFont typeface="Wingdings" panose="05000000000000000000" pitchFamily="2" charset="2"/>
              <a:buNone/>
            </a:pPr>
            <a:r>
              <a:rPr lang="zh-CN" altLang="en-US" sz="2400" dirty="0">
                <a:latin typeface="楷体" panose="02010609060101010101" pitchFamily="49" charset="-122"/>
                <a:ea typeface="楷体" panose="02010609060101010101" pitchFamily="49" charset="-122"/>
              </a:rPr>
              <a:t>优点：</a:t>
            </a:r>
            <a:endParaRPr lang="zh-CN" altLang="en-US" sz="24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endParaRPr lang="zh-CN" altLang="en-US" sz="24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200" dirty="0">
                <a:latin typeface="楷体" panose="02010609060101010101" pitchFamily="49" charset="-122"/>
                <a:ea typeface="楷体" panose="02010609060101010101" pitchFamily="49" charset="-122"/>
              </a:rPr>
              <a:t>计算量相对小，训练速度快； </a:t>
            </a:r>
            <a:endParaRPr lang="zh-CN" altLang="en-US" sz="22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200" dirty="0">
                <a:latin typeface="楷体" panose="02010609060101010101" pitchFamily="49" charset="-122"/>
                <a:ea typeface="楷体" panose="02010609060101010101" pitchFamily="49" charset="-122"/>
              </a:rPr>
              <a:t>易理解、解释性强； </a:t>
            </a:r>
            <a:endParaRPr lang="zh-CN" altLang="en-US" sz="22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200" dirty="0">
                <a:latin typeface="楷体" panose="02010609060101010101" pitchFamily="49" charset="-122"/>
                <a:ea typeface="楷体" panose="02010609060101010101" pitchFamily="49" charset="-122"/>
              </a:rPr>
              <a:t>不需要任何先验假设； </a:t>
            </a:r>
            <a:endParaRPr lang="zh-CN" altLang="en-US" sz="22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200" dirty="0">
                <a:latin typeface="楷体" panose="02010609060101010101" pitchFamily="49" charset="-122"/>
                <a:ea typeface="楷体" panose="02010609060101010101" pitchFamily="49" charset="-122"/>
              </a:rPr>
              <a:t>可以处理连续变量和离散变量; </a:t>
            </a:r>
            <a:endParaRPr lang="zh-CN" altLang="en-US" sz="22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200" dirty="0">
                <a:latin typeface="楷体" panose="02010609060101010101" pitchFamily="49" charset="-122"/>
                <a:ea typeface="楷体" panose="02010609060101010101" pitchFamily="49" charset="-122"/>
              </a:rPr>
              <a:t>可以处理缺失值和具有尺度不变性，即对自变量变量做一个单调变换，不改变树的生成结果。</a:t>
            </a:r>
            <a:r>
              <a:rPr lang="zh-CN" altLang="en-US" sz="2400" dirty="0">
                <a:latin typeface="楷体" panose="02010609060101010101" pitchFamily="49" charset="-122"/>
                <a:ea typeface="楷体" panose="02010609060101010101" pitchFamily="49" charset="-122"/>
              </a:rPr>
              <a:t> </a:t>
            </a:r>
            <a:endParaRPr lang="zh-CN" altLang="en-US" sz="2400" dirty="0">
              <a:latin typeface="楷体" panose="02010609060101010101" pitchFamily="49" charset="-122"/>
              <a:ea typeface="楷体" panose="02010609060101010101" pitchFamily="49" charset="-122"/>
            </a:endParaRPr>
          </a:p>
        </p:txBody>
      </p:sp>
      <p:sp>
        <p:nvSpPr>
          <p:cNvPr id="6" name="矩形 5"/>
          <p:cNvSpPr/>
          <p:nvPr/>
        </p:nvSpPr>
        <p:spPr>
          <a:xfrm>
            <a:off x="5392654" y="835060"/>
            <a:ext cx="1407795" cy="583565"/>
          </a:xfrm>
          <a:prstGeom prst="rect">
            <a:avLst/>
          </a:prstGeom>
        </p:spPr>
        <p:txBody>
          <a:bodyPr wrap="none">
            <a:spAutoFit/>
          </a:bodyPr>
          <a:p>
            <a:r>
              <a:rPr lang="zh-CN" altLang="en-US" sz="3200" b="1" dirty="0">
                <a:solidFill>
                  <a:schemeClr val="accent3"/>
                </a:solidFill>
                <a:latin typeface="楷体" panose="02010609060101010101" pitchFamily="49" charset="-122"/>
                <a:ea typeface="楷体" panose="02010609060101010101" pitchFamily="49" charset="-122"/>
              </a:rPr>
              <a:t>优缺点</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3</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255395" y="4084955"/>
            <a:ext cx="9808845"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分类树与回归树</a:t>
            </a:r>
            <a:endParaRPr lang="zh-CN" altLang="en-US" sz="80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zh-CN" altLang="en-US" sz="4000" b="1" dirty="0">
                <a:solidFill>
                  <a:schemeClr val="bg2">
                    <a:lumMod val="50000"/>
                  </a:schemeClr>
                </a:solidFill>
                <a:cs typeface="Times New Roman" panose="02020603050405020304" pitchFamily="18" charset="0"/>
              </a:rPr>
              <a:t>Classification tree</a:t>
            </a:r>
            <a:r>
              <a:rPr lang="en-US" altLang="zh-CN" sz="4000" b="1" dirty="0">
                <a:solidFill>
                  <a:schemeClr val="bg2">
                    <a:lumMod val="50000"/>
                  </a:schemeClr>
                </a:solidFill>
                <a:cs typeface="Times New Roman" panose="02020603050405020304" pitchFamily="18" charset="0"/>
              </a:rPr>
              <a:t> and Regression tree</a:t>
            </a:r>
            <a:endParaRPr lang="en-US" altLang="zh-CN"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122" y="1881275"/>
            <a:ext cx="11715994" cy="2451100"/>
          </a:xfrm>
          <a:prstGeom prst="rect">
            <a:avLst/>
          </a:prstGeom>
          <a:noFill/>
        </p:spPr>
        <p:txBody>
          <a:bodyPr wrap="square" rtlCol="0">
            <a:spAutoFit/>
          </a:bodyPr>
          <a:lstStyle/>
          <a:p>
            <a:pPr marL="457200" indent="-457200">
              <a:lnSpc>
                <a:spcPts val="4000"/>
              </a:lnSpc>
              <a:spcAft>
                <a:spcPts val="1200"/>
              </a:spcAft>
              <a:buFont typeface="Wingdings" panose="05000000000000000000" pitchFamily="2" charset="2"/>
              <a:buChar char="Ø"/>
            </a:pP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对于决策树而言，根据预测变量的类型不同，可分为不同的决策树</a:t>
            </a:r>
            <a:endParaRPr lang="zh-CN" altLang="en-US" sz="3000"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ts val="4000"/>
              </a:lnSpc>
              <a:spcAft>
                <a:spcPts val="1200"/>
              </a:spcAft>
              <a:buFont typeface="Wingdings" panose="05000000000000000000" pitchFamily="2" charset="2"/>
              <a:buNone/>
            </a:pPr>
            <a:endParaRPr lang="zh-CN" altLang="en-US" sz="3000"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nSpc>
                <a:spcPts val="4000"/>
              </a:lnSpc>
              <a:spcAft>
                <a:spcPts val="1200"/>
              </a:spcAft>
              <a:buFont typeface="Wingdings" panose="05000000000000000000" pitchFamily="2" charset="2"/>
              <a:buChar char="Ø"/>
            </a:pP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若目标变量是离散的，则为</a:t>
            </a:r>
            <a:r>
              <a:rPr lang="zh-CN" altLang="en-US" sz="30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分类树</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，若目标变量是连续的，则为</a:t>
            </a:r>
            <a:r>
              <a:rPr lang="zh-CN" altLang="en-US" sz="30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回归树</a:t>
            </a:r>
            <a:endParaRPr lang="zh-CN" altLang="en-US" sz="30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13533" y="720075"/>
            <a:ext cx="140779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rPr>
              <a:t>分类树</a:t>
            </a:r>
            <a:endParaRPr lang="zh-CN" altLang="en-US"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3" name="文本框 2"/>
              <p:cNvSpPr txBox="1"/>
              <p:nvPr/>
            </p:nvSpPr>
            <p:spPr>
              <a:xfrm>
                <a:off x="513080" y="1303655"/>
                <a:ext cx="4817745" cy="4861560"/>
              </a:xfrm>
              <a:prstGeom prst="rect">
                <a:avLst/>
              </a:prstGeom>
              <a:noFill/>
            </p:spPr>
            <p:txBody>
              <a:bodyPr wrap="square" rtlCol="0">
                <a:noAutofit/>
              </a:bodyPr>
              <a:lstStyle/>
              <a:p>
                <a:pPr marL="0" indent="0">
                  <a:buFont typeface="Wingdings" panose="05000000000000000000" pitchFamily="2" charset="2"/>
                  <a:buNone/>
                </a:pPr>
                <a:r>
                  <a:rPr lang="zh-CN" altLang="en-US" sz="2400" dirty="0"/>
                  <a:t>原理</a:t>
                </a:r>
                <a:r>
                  <a:rPr lang="zh-CN" altLang="en-US" dirty="0"/>
                  <a:t>：</a:t>
                </a:r>
                <a:endParaRPr lang="en-US" altLang="zh-CN" dirty="0"/>
              </a:p>
              <a:p>
                <a:pPr marL="285750" indent="-285750">
                  <a:buFont typeface="Arial" panose="020B0604020202020204" pitchFamily="34" charset="0"/>
                  <a:buChar char="•"/>
                </a:pPr>
                <a:r>
                  <a:rPr sz="2200" dirty="0">
                    <a:latin typeface="楷体" panose="02010609060101010101" pitchFamily="49" charset="-122"/>
                    <a:ea typeface="楷体" panose="02010609060101010101" pitchFamily="49" charset="-122"/>
                  </a:rPr>
                  <a:t>当因变量为定性变量即离散型变量时，可建立分类树模型</a:t>
                </a:r>
                <a:endParaRPr sz="2200"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sz="2200" dirty="0">
                    <a:latin typeface="楷体" panose="02010609060101010101" pitchFamily="49" charset="-122"/>
                    <a:ea typeface="楷体" panose="02010609060101010101" pitchFamily="49" charset="-122"/>
                  </a:rPr>
                  <a:t>分类树是一种特殊的分类模型，是一种直接以树的形式表征的非循环图。它的建模过程就是自动选择分裂变量，以及根据这个变量进行分裂的条件</a:t>
                </a:r>
                <a:endParaRPr sz="2200"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sz="2200" dirty="0">
                    <a:latin typeface="楷体" panose="02010609060101010101" pitchFamily="49" charset="-122"/>
                    <a:ea typeface="楷体" panose="02010609060101010101" pitchFamily="49" charset="-122"/>
                  </a:rPr>
                  <a:t>假设数据</a:t>
                </a:r>
                <a14:m>
                  <m:oMath xmlns:m="http://schemas.openxmlformats.org/officeDocument/2006/math">
                    <m:sSub>
                      <m:sSub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bPr>
                      <m:e>
                        <m:r>
                          <a:rPr lang="zh-CN" altLang="en-US" sz="2200" dirty="0">
                            <a:latin typeface="楷体" panose="02010609060101010101" pitchFamily="49" charset="-122"/>
                            <a:ea typeface="楷体" panose="02010609060101010101" pitchFamily="49" charset="-122"/>
                            <a:sym typeface="+mn-ea"/>
                          </a:rPr>
                          <m:t>𝑋</m:t>
                        </m:r>
                      </m:e>
                      <m:sub>
                        <m:r>
                          <a:rPr lang="zh-CN" altLang="en-US" sz="2200" dirty="0">
                            <a:latin typeface="楷体" panose="02010609060101010101" pitchFamily="49" charset="-122"/>
                            <a:ea typeface="楷体" panose="02010609060101010101" pitchFamily="49" charset="-122"/>
                            <a:sym typeface="+mn-ea"/>
                          </a:rPr>
                          <m:t>𝑖</m:t>
                        </m:r>
                      </m:sub>
                    </m:sSub>
                  </m:oMath>
                </a14:m>
                <a:r>
                  <a:rPr lang="zh-CN" altLang="en-US" sz="2200" dirty="0">
                    <a:latin typeface="楷体" panose="02010609060101010101" pitchFamily="49" charset="-122"/>
                    <a:ea typeface="楷体" panose="02010609060101010101" pitchFamily="49" charset="-122"/>
                  </a:rPr>
                  <a:t>= </a:t>
                </a:r>
                <a14:m>
                  <m:oMath xmlns:m="http://schemas.openxmlformats.org/officeDocument/2006/math">
                    <m:sSup>
                      <m:sSup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pPr>
                      <m:e>
                        <m:r>
                          <a:rPr lang="zh-CN" altLang="en-US" sz="2200" dirty="0">
                            <a:latin typeface="楷体" panose="02010609060101010101" pitchFamily="49" charset="-122"/>
                            <a:ea typeface="楷体" panose="02010609060101010101" pitchFamily="49" charset="-122"/>
                            <a:sym typeface="+mn-ea"/>
                          </a:rPr>
                          <m:t>(</m:t>
                        </m:r>
                        <m:sSub>
                          <m:sSub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bPr>
                          <m:e>
                            <m:r>
                              <a:rPr lang="zh-CN" altLang="en-US" sz="2200" dirty="0">
                                <a:latin typeface="楷体" panose="02010609060101010101" pitchFamily="49" charset="-122"/>
                                <a:ea typeface="楷体" panose="02010609060101010101" pitchFamily="49" charset="-122"/>
                                <a:sym typeface="+mn-ea"/>
                              </a:rPr>
                              <m:t>𝑋</m:t>
                            </m:r>
                          </m:e>
                          <m:sub>
                            <m:r>
                              <a:rPr lang="zh-CN" altLang="en-US" sz="2200" dirty="0">
                                <a:latin typeface="楷体" panose="02010609060101010101" pitchFamily="49" charset="-122"/>
                                <a:ea typeface="楷体" panose="02010609060101010101" pitchFamily="49" charset="-122"/>
                                <a:sym typeface="+mn-ea"/>
                              </a:rPr>
                              <m:t>𝑖</m:t>
                            </m:r>
                            <m:r>
                              <a:rPr lang="en-US" altLang="zh-CN" sz="2200" dirty="0">
                                <a:latin typeface="楷体" panose="02010609060101010101" pitchFamily="49" charset="-122"/>
                                <a:ea typeface="楷体" panose="02010609060101010101" pitchFamily="49" charset="-122"/>
                                <a:sym typeface="+mn-ea"/>
                              </a:rPr>
                              <m:t>1</m:t>
                            </m:r>
                          </m:sub>
                        </m:sSub>
                        <m:r>
                          <a:rPr lang="zh-CN" altLang="en-US" sz="2200" dirty="0">
                            <a:latin typeface="楷体" panose="02010609060101010101" pitchFamily="49" charset="-122"/>
                            <a:ea typeface="楷体" panose="02010609060101010101" pitchFamily="49" charset="-122"/>
                            <a:sym typeface="+mn-ea"/>
                          </a:rPr>
                          <m:t>, </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m:t>
                        </m:r>
                        <m:r>
                          <a:rPr lang="zh-CN" altLang="en-US" sz="2200" dirty="0">
                            <a:latin typeface="楷体" panose="02010609060101010101" pitchFamily="49" charset="-122"/>
                            <a:ea typeface="楷体" panose="02010609060101010101" pitchFamily="49" charset="-122"/>
                            <a:sym typeface="+mn-ea"/>
                          </a:rPr>
                          <m:t> ,</m:t>
                        </m:r>
                        <m:sSub>
                          <m:sSub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bPr>
                          <m:e>
                            <m:r>
                              <a:rPr lang="zh-CN" altLang="en-US" sz="2200" dirty="0">
                                <a:latin typeface="楷体" panose="02010609060101010101" pitchFamily="49" charset="-122"/>
                                <a:ea typeface="楷体" panose="02010609060101010101" pitchFamily="49" charset="-122"/>
                                <a:sym typeface="+mn-ea"/>
                              </a:rPr>
                              <m:t>𝑋</m:t>
                            </m:r>
                          </m:e>
                          <m:sub>
                            <m:r>
                              <a:rPr lang="zh-CN" altLang="en-US" sz="2200" dirty="0">
                                <a:latin typeface="楷体" panose="02010609060101010101" pitchFamily="49" charset="-122"/>
                                <a:ea typeface="楷体" panose="02010609060101010101" pitchFamily="49" charset="-122"/>
                                <a:sym typeface="+mn-ea"/>
                              </a:rPr>
                              <m:t>𝑖</m:t>
                            </m:r>
                            <m:r>
                              <m:rPr>
                                <m:sty m:val="p"/>
                              </m:rPr>
                              <a:rPr lang="en-US" altLang="zh-CN" sz="2200" dirty="0">
                                <a:latin typeface="楷体" panose="02010609060101010101" pitchFamily="49" charset="-122"/>
                                <a:ea typeface="楷体" panose="02010609060101010101" pitchFamily="49" charset="-122"/>
                                <a:sym typeface="+mn-ea"/>
                              </a:rPr>
                              <m:t>p</m:t>
                            </m:r>
                          </m:sub>
                        </m:sSub>
                        <m:r>
                          <a:rPr lang="zh-CN" altLang="en-US" sz="2200" dirty="0">
                            <a:latin typeface="楷体" panose="02010609060101010101" pitchFamily="49" charset="-122"/>
                            <a:ea typeface="楷体" panose="02010609060101010101" pitchFamily="49" charset="-122"/>
                            <a:sym typeface="+mn-ea"/>
                          </a:rPr>
                          <m:t> )</m:t>
                        </m:r>
                      </m:e>
                      <m:sup>
                        <m:r>
                          <a:rPr lang="en-US" altLang="zh-CN" sz="2200" i="1" dirty="0">
                            <a:latin typeface="Cambria Math" panose="02040503050406030204" pitchFamily="18" charset="0"/>
                            <a:ea typeface="楷体" panose="02010609060101010101" pitchFamily="49" charset="-122"/>
                            <a:cs typeface="Cambria Math" panose="02040503050406030204" pitchFamily="18" charset="0"/>
                          </a:rPr>
                          <m:t>𝑇</m:t>
                        </m:r>
                      </m:sup>
                    </m:sSup>
                  </m:oMath>
                </a14:m>
                <a:r>
                  <a:rPr lang="zh-CN" altLang="en-US" sz="2200" dirty="0">
                    <a:latin typeface="楷体" panose="02010609060101010101" pitchFamily="49" charset="-122"/>
                    <a:ea typeface="楷体" panose="02010609060101010101" pitchFamily="49" charset="-122"/>
                  </a:rPr>
                  <a:t> 包含 p 个输入变量和一个</a:t>
                </a:r>
                <a:r>
                  <a:rPr lang="zh-CN" altLang="en-US" sz="2200" b="1" dirty="0">
                    <a:latin typeface="楷体" panose="02010609060101010101" pitchFamily="49" charset="-122"/>
                    <a:ea typeface="楷体" panose="02010609060101010101" pitchFamily="49" charset="-122"/>
                  </a:rPr>
                  <a:t>离散型</a:t>
                </a:r>
                <a:r>
                  <a:rPr lang="zh-CN" altLang="en-US" sz="2200" dirty="0">
                    <a:latin typeface="楷体" panose="02010609060101010101" pitchFamily="49" charset="-122"/>
                    <a:ea typeface="楷体" panose="02010609060101010101" pitchFamily="49" charset="-122"/>
                  </a:rPr>
                  <a:t>的因变量Y∈ (1, </a:t>
                </a:r>
                <a14:m>
                  <m:oMath xmlns:m="http://schemas.openxmlformats.org/officeDocument/2006/math">
                    <m:r>
                      <a:rPr lang="zh-CN" altLang="en-US" sz="2200">
                        <a:latin typeface="楷体" panose="02010609060101010101" pitchFamily="49" charset="-122"/>
                        <a:ea typeface="楷体" panose="02010609060101010101" pitchFamily="49" charset="-122"/>
                        <a:cs typeface="楷体" panose="02010609060101010101" pitchFamily="49" charset="-122"/>
                        <a:sym typeface="+mn-ea"/>
                      </a:rPr>
                      <m:t>…</m:t>
                    </m:r>
                  </m:oMath>
                </a14:m>
                <a:r>
                  <a:rPr lang="en-US" altLang="zh-CN" sz="2200" dirty="0">
                    <a:latin typeface="楷体" panose="02010609060101010101" pitchFamily="49" charset="-122"/>
                    <a:ea typeface="楷体" panose="02010609060101010101" pitchFamily="49" charset="-122"/>
                  </a:rPr>
                  <a:t> </a:t>
                </a:r>
                <a:r>
                  <a:rPr lang="zh-CN" altLang="en-US" sz="2200" dirty="0">
                    <a:latin typeface="楷体" panose="02010609060101010101" pitchFamily="49" charset="-122"/>
                    <a:ea typeface="楷体" panose="02010609060101010101" pitchFamily="49" charset="-122"/>
                  </a:rPr>
                  <a:t>, K)，样本量为 n。现在我们想把数据分成 T 个区域（或称为节点），第 t 个节点</a:t>
                </a:r>
                <a14:m>
                  <m:oMath xmlns:m="http://schemas.openxmlformats.org/officeDocument/2006/math">
                    <m:sSub>
                      <m:sSub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bPr>
                      <m:e>
                        <m:r>
                          <a:rPr lang="zh-CN" altLang="en-US" sz="2200" dirty="0">
                            <a:latin typeface="楷体" panose="02010609060101010101" pitchFamily="49" charset="-122"/>
                            <a:ea typeface="楷体" panose="02010609060101010101" pitchFamily="49" charset="-122"/>
                            <a:sym typeface="+mn-ea"/>
                          </a:rPr>
                          <m:t>𝑅</m:t>
                        </m:r>
                      </m:e>
                      <m:sub>
                        <m:r>
                          <a:rPr lang="zh-CN" altLang="en-US" sz="2200" dirty="0">
                            <a:latin typeface="楷体" panose="02010609060101010101" pitchFamily="49" charset="-122"/>
                            <a:ea typeface="楷体" panose="02010609060101010101" pitchFamily="49" charset="-122"/>
                            <a:sym typeface="+mn-ea"/>
                          </a:rPr>
                          <m:t>𝑡</m:t>
                        </m:r>
                      </m:sub>
                    </m:sSub>
                  </m:oMath>
                </a14:m>
                <a:r>
                  <a:rPr lang="zh-CN" altLang="en-US" sz="2200" dirty="0">
                    <a:latin typeface="楷体" panose="02010609060101010101" pitchFamily="49" charset="-122"/>
                    <a:ea typeface="楷体" panose="02010609060101010101" pitchFamily="49" charset="-122"/>
                  </a:rPr>
                  <a:t>的样本量为</a:t>
                </a:r>
                <a14:m>
                  <m:oMath xmlns:m="http://schemas.openxmlformats.org/officeDocument/2006/math">
                    <m:sSub>
                      <m:sSub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bPr>
                      <m:e>
                        <m:r>
                          <a:rPr lang="zh-CN" altLang="en-US" sz="2200" dirty="0">
                            <a:latin typeface="楷体" panose="02010609060101010101" pitchFamily="49" charset="-122"/>
                            <a:ea typeface="楷体" panose="02010609060101010101" pitchFamily="49" charset="-122"/>
                            <a:sym typeface="+mn-ea"/>
                          </a:rPr>
                          <m:t>𝑛</m:t>
                        </m:r>
                      </m:e>
                      <m:sub>
                        <m:r>
                          <a:rPr lang="zh-CN" altLang="en-US" sz="2200" dirty="0">
                            <a:latin typeface="楷体" panose="02010609060101010101" pitchFamily="49" charset="-122"/>
                            <a:ea typeface="楷体" panose="02010609060101010101" pitchFamily="49" charset="-122"/>
                            <a:sym typeface="+mn-ea"/>
                          </a:rPr>
                          <m:t>𝑡</m:t>
                        </m:r>
                      </m:sub>
                    </m:sSub>
                  </m:oMath>
                </a14:m>
                <a:r>
                  <a:rPr lang="zh-CN" altLang="en-US" sz="2200" dirty="0">
                    <a:latin typeface="楷体" panose="02010609060101010101" pitchFamily="49" charset="-122"/>
                    <a:ea typeface="楷体" panose="02010609060101010101" pitchFamily="49" charset="-122"/>
                  </a:rPr>
                  <a:t>(t = 1, </a:t>
                </a:r>
                <a14:m>
                  <m:oMath xmlns:m="http://schemas.openxmlformats.org/officeDocument/2006/math">
                    <m:r>
                      <a:rPr lang="zh-CN" altLang="en-US" sz="2200">
                        <a:latin typeface="楷体" panose="02010609060101010101" pitchFamily="49" charset="-122"/>
                        <a:ea typeface="楷体" panose="02010609060101010101" pitchFamily="49" charset="-122"/>
                        <a:cs typeface="楷体" panose="02010609060101010101" pitchFamily="49" charset="-122"/>
                        <a:sym typeface="+mn-ea"/>
                      </a:rPr>
                      <m:t>…</m:t>
                    </m:r>
                  </m:oMath>
                </a14:m>
                <a:r>
                  <a:rPr lang="en-US" altLang="zh-CN" sz="2200" dirty="0">
                    <a:latin typeface="楷体" panose="02010609060101010101" pitchFamily="49" charset="-122"/>
                    <a:ea typeface="楷体" panose="02010609060101010101" pitchFamily="49" charset="-122"/>
                  </a:rPr>
                  <a:t> </a:t>
                </a:r>
                <a:r>
                  <a:rPr lang="zh-CN" altLang="en-US" sz="2200" dirty="0">
                    <a:latin typeface="楷体" panose="02010609060101010101" pitchFamily="49" charset="-122"/>
                    <a:ea typeface="楷体" panose="02010609060101010101" pitchFamily="49" charset="-122"/>
                  </a:rPr>
                  <a:t>, T)</a:t>
                </a:r>
                <a:endParaRPr lang="zh-CN" altLang="en-US" sz="2200"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endParaRPr lang="zh-CN" altLang="en-US" sz="2200" dirty="0"/>
              </a:p>
            </p:txBody>
          </p:sp>
        </mc:Choice>
        <mc:Fallback>
          <p:sp>
            <p:nvSpPr>
              <p:cNvPr id="3" name="文本框 2"/>
              <p:cNvSpPr txBox="1">
                <a:spLocks noRot="1" noChangeAspect="1" noMove="1" noResize="1" noEditPoints="1" noAdjustHandles="1" noChangeArrowheads="1" noChangeShapeType="1" noTextEdit="1"/>
              </p:cNvSpPr>
              <p:nvPr/>
            </p:nvSpPr>
            <p:spPr>
              <a:xfrm>
                <a:off x="513080" y="1303655"/>
                <a:ext cx="4817745" cy="4861560"/>
              </a:xfrm>
              <a:prstGeom prst="rect">
                <a:avLst/>
              </a:prstGeom>
              <a:blipFill rotWithShape="1">
                <a:blip r:embed="rId1"/>
                <a:stretch>
                  <a:fillRect b="-6322"/>
                </a:stretch>
              </a:blipFill>
            </p:spPr>
            <p:txBody>
              <a:bodyPr/>
              <a:lstStyle/>
              <a:p>
                <a:r>
                  <a:rPr lang="zh-CN" altLang="en-US">
                    <a:noFill/>
                  </a:rPr>
                  <a:t> </a:t>
                </a:r>
              </a:p>
            </p:txBody>
          </p:sp>
        </mc:Fallback>
      </mc:AlternateContent>
      <p:sp>
        <p:nvSpPr>
          <p:cNvPr id="5" name="文本框 4"/>
          <p:cNvSpPr txBox="1"/>
          <p:nvPr/>
        </p:nvSpPr>
        <p:spPr>
          <a:xfrm>
            <a:off x="6062345" y="1303655"/>
            <a:ext cx="5045710" cy="5015865"/>
          </a:xfrm>
          <a:prstGeom prst="rect">
            <a:avLst/>
          </a:prstGeom>
          <a:noFill/>
        </p:spPr>
        <p:txBody>
          <a:bodyPr wrap="square" rtlCol="0">
            <a:noAutofit/>
          </a:bodyPr>
          <a:p>
            <a:pPr marL="0" indent="0">
              <a:buFont typeface="Wingdings" panose="05000000000000000000" pitchFamily="2" charset="2"/>
              <a:buNone/>
            </a:pPr>
            <a:r>
              <a:rPr lang="zh-CN" altLang="en-US" sz="2400" dirty="0"/>
              <a:t>算法过程</a:t>
            </a:r>
            <a:r>
              <a:rPr lang="zh-CN" altLang="en-US" dirty="0"/>
              <a:t>：</a:t>
            </a:r>
            <a:endParaRPr lang="en-US" altLang="zh-CN" dirty="0"/>
          </a:p>
          <a:p>
            <a:pPr marL="0" indent="0">
              <a:buFont typeface="Arial" panose="020B0604020202020204" pitchFamily="34" charset="0"/>
              <a:buNone/>
            </a:pPr>
            <a:r>
              <a:rPr sz="2000" dirty="0">
                <a:latin typeface="楷体" panose="02010609060101010101" pitchFamily="49" charset="-122"/>
                <a:ea typeface="楷体" panose="02010609060101010101" pitchFamily="49" charset="-122"/>
              </a:rPr>
              <a:t>1、</a:t>
            </a:r>
            <a:r>
              <a:rPr sz="2000" b="1" dirty="0">
                <a:latin typeface="楷体" panose="02010609060101010101" pitchFamily="49" charset="-122"/>
                <a:ea typeface="楷体" panose="02010609060101010101" pitchFamily="49" charset="-122"/>
              </a:rPr>
              <a:t>分支</a:t>
            </a:r>
            <a:r>
              <a:rPr sz="2000" dirty="0">
                <a:latin typeface="楷体" panose="02010609060101010101" pitchFamily="49" charset="-122"/>
                <a:ea typeface="楷体" panose="02010609060101010101" pitchFamily="49" charset="-122"/>
              </a:rPr>
              <a:t>。采用递归二叉分裂法在训练集中生成一棵分类树。递归二叉分裂法是指是从树顶端开始依次分裂自变量空间，每个分裂点都产生两个新的分裂，并且每次分裂选取最优分裂方案。最优的分裂方案是使得 T 个节点的不纯度减少到最小，衡量节点不纯度的指标在第</a:t>
            </a:r>
            <a:r>
              <a:rPr lang="zh-CN" sz="2000" dirty="0">
                <a:latin typeface="楷体" panose="02010609060101010101" pitchFamily="49" charset="-122"/>
                <a:ea typeface="楷体" panose="02010609060101010101" pitchFamily="49" charset="-122"/>
              </a:rPr>
              <a:t>四</a:t>
            </a:r>
            <a:r>
              <a:rPr sz="2000" dirty="0">
                <a:latin typeface="楷体" panose="02010609060101010101" pitchFamily="49" charset="-122"/>
                <a:ea typeface="楷体" panose="02010609060101010101" pitchFamily="49" charset="-122"/>
              </a:rPr>
              <a:t>节详细介绍</a:t>
            </a:r>
            <a:r>
              <a:rPr lang="zh-CN" sz="2000" dirty="0">
                <a:latin typeface="楷体" panose="02010609060101010101" pitchFamily="49" charset="-122"/>
                <a:ea typeface="楷体" panose="02010609060101010101" pitchFamily="49" charset="-122"/>
              </a:rPr>
              <a:t>。</a:t>
            </a:r>
            <a:endParaRPr sz="2000" dirty="0">
              <a:latin typeface="楷体" panose="02010609060101010101" pitchFamily="49" charset="-122"/>
              <a:ea typeface="楷体" panose="02010609060101010101" pitchFamily="49" charset="-122"/>
            </a:endParaRPr>
          </a:p>
          <a:p>
            <a:pPr marL="0" indent="0">
              <a:buFont typeface="Arial" panose="020B0604020202020204" pitchFamily="34" charset="0"/>
              <a:buNone/>
            </a:pPr>
            <a:r>
              <a:rPr sz="2000" dirty="0">
                <a:latin typeface="楷体" panose="02010609060101010101" pitchFamily="49" charset="-122"/>
                <a:ea typeface="楷体" panose="02010609060101010101" pitchFamily="49" charset="-122"/>
              </a:rPr>
              <a:t>2、</a:t>
            </a:r>
            <a:r>
              <a:rPr sz="2000" b="1" dirty="0">
                <a:latin typeface="楷体" panose="02010609060101010101" pitchFamily="49" charset="-122"/>
                <a:ea typeface="楷体" panose="02010609060101010101" pitchFamily="49" charset="-122"/>
              </a:rPr>
              <a:t>剪枝</a:t>
            </a:r>
            <a:r>
              <a:rPr sz="2000" dirty="0">
                <a:latin typeface="楷体" panose="02010609060101010101" pitchFamily="49" charset="-122"/>
                <a:ea typeface="楷体" panose="02010609060101010101" pitchFamily="49" charset="-122"/>
              </a:rPr>
              <a:t>。对生成的回归树进行剪枝，得到一系列最优子树，剪枝在第</a:t>
            </a:r>
            <a:r>
              <a:rPr lang="zh-CN" sz="2000" dirty="0">
                <a:latin typeface="楷体" panose="02010609060101010101" pitchFamily="49" charset="-122"/>
                <a:ea typeface="楷体" panose="02010609060101010101" pitchFamily="49" charset="-122"/>
              </a:rPr>
              <a:t>五</a:t>
            </a:r>
            <a:r>
              <a:rPr sz="2000" dirty="0">
                <a:latin typeface="楷体" panose="02010609060101010101" pitchFamily="49" charset="-122"/>
                <a:ea typeface="楷体" panose="02010609060101010101" pitchFamily="49" charset="-122"/>
              </a:rPr>
              <a:t>节详细介绍</a:t>
            </a:r>
            <a:r>
              <a:rPr lang="zh-CN" sz="2000" dirty="0">
                <a:latin typeface="楷体" panose="02010609060101010101" pitchFamily="49" charset="-122"/>
                <a:ea typeface="楷体" panose="02010609060101010101" pitchFamily="49" charset="-122"/>
              </a:rPr>
              <a:t>。</a:t>
            </a:r>
            <a:r>
              <a:rPr sz="2000" dirty="0">
                <a:latin typeface="楷体" panose="02010609060101010101" pitchFamily="49" charset="-122"/>
                <a:ea typeface="楷体" panose="02010609060101010101" pitchFamily="49" charset="-122"/>
              </a:rPr>
              <a:t> </a:t>
            </a:r>
            <a:endParaRPr sz="2000" dirty="0">
              <a:latin typeface="楷体" panose="02010609060101010101" pitchFamily="49" charset="-122"/>
              <a:ea typeface="楷体" panose="02010609060101010101" pitchFamily="49" charset="-122"/>
            </a:endParaRPr>
          </a:p>
          <a:p>
            <a:pPr marL="0" indent="0">
              <a:buFont typeface="Arial" panose="020B0604020202020204" pitchFamily="34" charset="0"/>
              <a:buNone/>
            </a:pPr>
            <a:r>
              <a:rPr lang="en-US"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预测</a:t>
            </a:r>
            <a:r>
              <a:rPr lang="zh-CN" altLang="en-US" sz="2000" dirty="0">
                <a:latin typeface="楷体" panose="02010609060101010101" pitchFamily="49" charset="-122"/>
                <a:ea typeface="楷体" panose="02010609060101010101" pitchFamily="49" charset="-122"/>
              </a:rPr>
              <a:t>。令</a:t>
            </a:r>
            <a:r>
              <a:rPr lang="en-US" altLang="zh-CN" sz="2000" dirty="0">
                <a:latin typeface="楷体" panose="02010609060101010101" pitchFamily="49" charset="-122"/>
                <a:ea typeface="楷体" panose="02010609060101010101" pitchFamily="49" charset="-122"/>
              </a:rPr>
              <a:t>              表示在叶子</a:t>
            </a:r>
            <a:endParaRPr lang="en-US" altLang="zh-CN" sz="2000" dirty="0">
              <a:latin typeface="楷体" panose="02010609060101010101" pitchFamily="49" charset="-122"/>
              <a:ea typeface="楷体" panose="02010609060101010101" pitchFamily="49" charset="-122"/>
            </a:endParaRPr>
          </a:p>
          <a:p>
            <a:pPr marL="0" indent="0">
              <a:buFont typeface="Arial" panose="020B0604020202020204" pitchFamily="34" charset="0"/>
              <a:buNone/>
            </a:pPr>
            <a:endParaRPr lang="en-US" altLang="zh-CN" sz="2000" dirty="0">
              <a:latin typeface="楷体" panose="02010609060101010101" pitchFamily="49" charset="-122"/>
              <a:ea typeface="楷体" panose="02010609060101010101" pitchFamily="49" charset="-122"/>
            </a:endParaRPr>
          </a:p>
          <a:p>
            <a:pPr marL="0" indent="0">
              <a:buFont typeface="Arial" panose="020B0604020202020204" pitchFamily="34" charset="0"/>
              <a:buNone/>
            </a:pPr>
            <a:r>
              <a:rPr lang="en-US" altLang="zh-CN" sz="2000" dirty="0">
                <a:latin typeface="楷体" panose="02010609060101010101" pitchFamily="49" charset="-122"/>
                <a:ea typeface="楷体" panose="02010609060101010101" pitchFamily="49" charset="-122"/>
              </a:rPr>
              <a:t>节点 t 中第 k 类样本点的比例</a:t>
            </a:r>
            <a:r>
              <a:rPr lang="zh-CN" altLang="en-US" sz="2000" dirty="0">
                <a:latin typeface="楷体" panose="02010609060101010101" pitchFamily="49" charset="-122"/>
                <a:ea typeface="楷体" panose="02010609060101010101" pitchFamily="49" charset="-122"/>
              </a:rPr>
              <a:t>，则预测叶子节点 t 的类别为：</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a:p>
            <a:pPr marL="0" indent="0">
              <a:buFont typeface="Arial" panose="020B0604020202020204" pitchFamily="34" charset="0"/>
              <a:buNone/>
            </a:pPr>
            <a:r>
              <a:rPr lang="zh-CN" altLang="en-US" sz="2000" dirty="0">
                <a:latin typeface="楷体" panose="02010609060101010101" pitchFamily="49" charset="-122"/>
                <a:ea typeface="楷体" panose="02010609060101010101" pitchFamily="49" charset="-122"/>
              </a:rPr>
              <a:t>即叶子节点 t 中类别最多的一类。</a:t>
            </a:r>
            <a:endParaRPr lang="zh-CN" altLang="en-US" sz="2000" dirty="0">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2"/>
          <a:stretch>
            <a:fillRect/>
          </a:stretch>
        </p:blipFill>
        <p:spPr>
          <a:xfrm>
            <a:off x="7536180" y="4496435"/>
            <a:ext cx="1782445" cy="447040"/>
          </a:xfrm>
          <a:prstGeom prst="rect">
            <a:avLst/>
          </a:prstGeom>
        </p:spPr>
      </p:pic>
      <p:pic>
        <p:nvPicPr>
          <p:cNvPr id="7" name="图片 6"/>
          <p:cNvPicPr>
            <a:picLocks noChangeAspect="1"/>
          </p:cNvPicPr>
          <p:nvPr/>
        </p:nvPicPr>
        <p:blipFill>
          <a:blip r:embed="rId3"/>
          <a:stretch>
            <a:fillRect/>
          </a:stretch>
        </p:blipFill>
        <p:spPr>
          <a:xfrm>
            <a:off x="8696325" y="5428615"/>
            <a:ext cx="1149985" cy="275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13533" y="720075"/>
            <a:ext cx="140779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rPr>
              <a:t>回归树</a:t>
            </a:r>
            <a:endParaRPr lang="zh-CN" altLang="en-US"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3" name="文本框 2"/>
              <p:cNvSpPr txBox="1"/>
              <p:nvPr/>
            </p:nvSpPr>
            <p:spPr>
              <a:xfrm>
                <a:off x="513080" y="1217930"/>
                <a:ext cx="4817745" cy="5187950"/>
              </a:xfrm>
              <a:prstGeom prst="rect">
                <a:avLst/>
              </a:prstGeom>
              <a:noFill/>
            </p:spPr>
            <p:txBody>
              <a:bodyPr wrap="square" rtlCol="0">
                <a:noAutofit/>
              </a:bodyPr>
              <a:lstStyle/>
              <a:p>
                <a:pPr marL="0" indent="0">
                  <a:buFont typeface="Wingdings" panose="05000000000000000000" pitchFamily="2" charset="2"/>
                  <a:buNone/>
                </a:pPr>
                <a:r>
                  <a:rPr lang="zh-CN" altLang="en-US" sz="2400" dirty="0"/>
                  <a:t>原理</a:t>
                </a:r>
                <a:r>
                  <a:rPr lang="zh-CN" altLang="en-US" dirty="0"/>
                  <a:t>：</a:t>
                </a:r>
                <a:endParaRPr lang="en-US" altLang="zh-CN" dirty="0"/>
              </a:p>
              <a:p>
                <a:pPr marL="285750" indent="-285750">
                  <a:buFont typeface="Arial" panose="020B0604020202020204" pitchFamily="34" charset="0"/>
                  <a:buChar char="•"/>
                </a:pPr>
                <a:r>
                  <a:rPr sz="2200" dirty="0">
                    <a:latin typeface="楷体" panose="02010609060101010101" pitchFamily="49" charset="-122"/>
                    <a:ea typeface="楷体" panose="02010609060101010101" pitchFamily="49" charset="-122"/>
                  </a:rPr>
                  <a:t>当因变量为连续型变量时，可建立回归树模型</a:t>
                </a:r>
                <a:endParaRPr sz="2200"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sz="2200" dirty="0">
                    <a:latin typeface="楷体" panose="02010609060101010101" pitchFamily="49" charset="-122"/>
                    <a:ea typeface="楷体" panose="02010609060101010101" pitchFamily="49" charset="-122"/>
                  </a:rPr>
                  <a:t>回归树和分类树的思想类似，首先是在分支准则上有差异，即衡量节点不纯度的指标不一样</a:t>
                </a:r>
                <a:r>
                  <a:rPr lang="zh-CN" sz="2200" dirty="0">
                    <a:latin typeface="楷体" panose="02010609060101010101" pitchFamily="49" charset="-122"/>
                    <a:ea typeface="楷体" panose="02010609060101010101" pitchFamily="49" charset="-122"/>
                  </a:rPr>
                  <a:t>；</a:t>
                </a:r>
                <a:r>
                  <a:rPr sz="2200" dirty="0">
                    <a:latin typeface="楷体" panose="02010609060101010101" pitchFamily="49" charset="-122"/>
                    <a:ea typeface="楷体" panose="02010609060101010101" pitchFamily="49" charset="-122"/>
                  </a:rPr>
                  <a:t>其次是预测准则上存在差异，对于回归树，是将落在该叶节点的观测点的平均值作为该叶节点预测值</a:t>
                </a:r>
                <a:endParaRPr sz="2200"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sz="2200" dirty="0">
                    <a:latin typeface="楷体" panose="02010609060101010101" pitchFamily="49" charset="-122"/>
                    <a:ea typeface="楷体" panose="02010609060101010101" pitchFamily="49" charset="-122"/>
                    <a:sym typeface="+mn-ea"/>
                  </a:rPr>
                  <a:t>假设数据</a:t>
                </a:r>
                <a14:m>
                  <m:oMath xmlns:m="http://schemas.openxmlformats.org/officeDocument/2006/math">
                    <m:sSub>
                      <m:sSub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bPr>
                      <m:e>
                        <m:r>
                          <a:rPr lang="zh-CN" altLang="en-US" sz="2200" dirty="0">
                            <a:latin typeface="楷体" panose="02010609060101010101" pitchFamily="49" charset="-122"/>
                            <a:ea typeface="楷体" panose="02010609060101010101" pitchFamily="49" charset="-122"/>
                            <a:sym typeface="+mn-ea"/>
                          </a:rPr>
                          <m:t>𝑋</m:t>
                        </m:r>
                      </m:e>
                      <m:sub>
                        <m:r>
                          <a:rPr lang="zh-CN" altLang="en-US" sz="2200" dirty="0">
                            <a:latin typeface="楷体" panose="02010609060101010101" pitchFamily="49" charset="-122"/>
                            <a:ea typeface="楷体" panose="02010609060101010101" pitchFamily="49" charset="-122"/>
                            <a:sym typeface="+mn-ea"/>
                          </a:rPr>
                          <m:t>𝑖</m:t>
                        </m:r>
                      </m:sub>
                    </m:sSub>
                  </m:oMath>
                </a14:m>
                <a:r>
                  <a:rPr lang="zh-CN" altLang="en-US" sz="2200" dirty="0">
                    <a:latin typeface="楷体" panose="02010609060101010101" pitchFamily="49" charset="-122"/>
                    <a:ea typeface="楷体" panose="02010609060101010101" pitchFamily="49" charset="-122"/>
                    <a:sym typeface="+mn-ea"/>
                  </a:rPr>
                  <a:t>= </a:t>
                </a:r>
                <a14:m>
                  <m:oMath xmlns:m="http://schemas.openxmlformats.org/officeDocument/2006/math">
                    <m:sSup>
                      <m:sSup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pPr>
                      <m:e>
                        <m:r>
                          <a:rPr lang="zh-CN" altLang="en-US" sz="2200" dirty="0">
                            <a:latin typeface="楷体" panose="02010609060101010101" pitchFamily="49" charset="-122"/>
                            <a:ea typeface="楷体" panose="02010609060101010101" pitchFamily="49" charset="-122"/>
                            <a:sym typeface="+mn-ea"/>
                          </a:rPr>
                          <m:t>(</m:t>
                        </m:r>
                        <m:sSub>
                          <m:sSub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bPr>
                          <m:e>
                            <m:r>
                              <a:rPr lang="zh-CN" altLang="en-US" sz="2200" dirty="0">
                                <a:latin typeface="楷体" panose="02010609060101010101" pitchFamily="49" charset="-122"/>
                                <a:ea typeface="楷体" panose="02010609060101010101" pitchFamily="49" charset="-122"/>
                                <a:sym typeface="+mn-ea"/>
                              </a:rPr>
                              <m:t>𝑋</m:t>
                            </m:r>
                          </m:e>
                          <m:sub>
                            <m:r>
                              <a:rPr lang="zh-CN" altLang="en-US" sz="2200" dirty="0">
                                <a:latin typeface="楷体" panose="02010609060101010101" pitchFamily="49" charset="-122"/>
                                <a:ea typeface="楷体" panose="02010609060101010101" pitchFamily="49" charset="-122"/>
                                <a:sym typeface="+mn-ea"/>
                              </a:rPr>
                              <m:t>𝑖</m:t>
                            </m:r>
                            <m:r>
                              <a:rPr lang="en-US" altLang="zh-CN" sz="2200" dirty="0">
                                <a:latin typeface="楷体" panose="02010609060101010101" pitchFamily="49" charset="-122"/>
                                <a:ea typeface="楷体" panose="02010609060101010101" pitchFamily="49" charset="-122"/>
                                <a:sym typeface="+mn-ea"/>
                              </a:rPr>
                              <m:t>1</m:t>
                            </m:r>
                          </m:sub>
                        </m:sSub>
                        <m:r>
                          <a:rPr lang="zh-CN" altLang="en-US" sz="2200" dirty="0">
                            <a:latin typeface="楷体" panose="02010609060101010101" pitchFamily="49" charset="-122"/>
                            <a:ea typeface="楷体" panose="02010609060101010101" pitchFamily="49" charset="-122"/>
                            <a:sym typeface="+mn-ea"/>
                          </a:rPr>
                          <m:t>, </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m:t>
                        </m:r>
                        <m:r>
                          <a:rPr lang="zh-CN" altLang="en-US" sz="2200" dirty="0">
                            <a:latin typeface="楷体" panose="02010609060101010101" pitchFamily="49" charset="-122"/>
                            <a:ea typeface="楷体" panose="02010609060101010101" pitchFamily="49" charset="-122"/>
                            <a:sym typeface="+mn-ea"/>
                          </a:rPr>
                          <m:t> ,</m:t>
                        </m:r>
                        <m:sSub>
                          <m:sSub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bPr>
                          <m:e>
                            <m:r>
                              <a:rPr lang="zh-CN" altLang="en-US" sz="2200" dirty="0">
                                <a:latin typeface="楷体" panose="02010609060101010101" pitchFamily="49" charset="-122"/>
                                <a:ea typeface="楷体" panose="02010609060101010101" pitchFamily="49" charset="-122"/>
                                <a:sym typeface="+mn-ea"/>
                              </a:rPr>
                              <m:t>𝑋</m:t>
                            </m:r>
                          </m:e>
                          <m:sub>
                            <m:r>
                              <a:rPr lang="zh-CN" altLang="en-US" sz="2200" dirty="0">
                                <a:latin typeface="楷体" panose="02010609060101010101" pitchFamily="49" charset="-122"/>
                                <a:ea typeface="楷体" panose="02010609060101010101" pitchFamily="49" charset="-122"/>
                                <a:sym typeface="+mn-ea"/>
                              </a:rPr>
                              <m:t>𝑖</m:t>
                            </m:r>
                            <m:r>
                              <m:rPr>
                                <m:sty m:val="p"/>
                              </m:rPr>
                              <a:rPr lang="en-US" altLang="zh-CN" sz="2200" dirty="0">
                                <a:latin typeface="楷体" panose="02010609060101010101" pitchFamily="49" charset="-122"/>
                                <a:ea typeface="楷体" panose="02010609060101010101" pitchFamily="49" charset="-122"/>
                                <a:sym typeface="+mn-ea"/>
                              </a:rPr>
                              <m:t>p</m:t>
                            </m:r>
                          </m:sub>
                        </m:sSub>
                        <m:r>
                          <a:rPr lang="zh-CN" altLang="en-US" sz="2200" dirty="0">
                            <a:latin typeface="楷体" panose="02010609060101010101" pitchFamily="49" charset="-122"/>
                            <a:ea typeface="楷体" panose="02010609060101010101" pitchFamily="49" charset="-122"/>
                            <a:sym typeface="+mn-ea"/>
                          </a:rPr>
                          <m:t> )</m:t>
                        </m:r>
                      </m:e>
                      <m:sup>
                        <m:r>
                          <a:rPr lang="en-US" altLang="zh-CN" sz="2200" i="1" dirty="0">
                            <a:latin typeface="Cambria Math" panose="02040503050406030204" pitchFamily="18" charset="0"/>
                            <a:ea typeface="楷体" panose="02010609060101010101" pitchFamily="49" charset="-122"/>
                            <a:cs typeface="Cambria Math" panose="02040503050406030204" pitchFamily="18" charset="0"/>
                          </a:rPr>
                          <m:t>𝑇</m:t>
                        </m:r>
                      </m:sup>
                    </m:sSup>
                  </m:oMath>
                </a14:m>
                <a:r>
                  <a:rPr lang="zh-CN" altLang="en-US" sz="2200" dirty="0">
                    <a:latin typeface="楷体" panose="02010609060101010101" pitchFamily="49" charset="-122"/>
                    <a:ea typeface="楷体" panose="02010609060101010101" pitchFamily="49" charset="-122"/>
                    <a:sym typeface="+mn-ea"/>
                  </a:rPr>
                  <a:t> 包含 p 个输入变量和一个</a:t>
                </a:r>
                <a:r>
                  <a:rPr lang="zh-CN" altLang="en-US" sz="2200" b="1" dirty="0">
                    <a:latin typeface="楷体" panose="02010609060101010101" pitchFamily="49" charset="-122"/>
                    <a:ea typeface="楷体" panose="02010609060101010101" pitchFamily="49" charset="-122"/>
                    <a:sym typeface="+mn-ea"/>
                  </a:rPr>
                  <a:t>连续型</a:t>
                </a:r>
                <a:r>
                  <a:rPr lang="zh-CN" altLang="en-US" sz="2200" dirty="0">
                    <a:latin typeface="楷体" panose="02010609060101010101" pitchFamily="49" charset="-122"/>
                    <a:ea typeface="楷体" panose="02010609060101010101" pitchFamily="49" charset="-122"/>
                    <a:sym typeface="+mn-ea"/>
                  </a:rPr>
                  <a:t>的因变量Y∈ (1, </a:t>
                </a:r>
                <a14:m>
                  <m:oMath xmlns:m="http://schemas.openxmlformats.org/officeDocument/2006/math">
                    <m:r>
                      <a:rPr lang="zh-CN" altLang="en-US" sz="2200">
                        <a:latin typeface="楷体" panose="02010609060101010101" pitchFamily="49" charset="-122"/>
                        <a:ea typeface="楷体" panose="02010609060101010101" pitchFamily="49" charset="-122"/>
                        <a:cs typeface="楷体" panose="02010609060101010101" pitchFamily="49" charset="-122"/>
                        <a:sym typeface="+mn-ea"/>
                      </a:rPr>
                      <m:t>…</m:t>
                    </m:r>
                  </m:oMath>
                </a14:m>
                <a:r>
                  <a:rPr lang="en-US" altLang="zh-CN" sz="2200" dirty="0">
                    <a:latin typeface="楷体" panose="02010609060101010101" pitchFamily="49" charset="-122"/>
                    <a:ea typeface="楷体" panose="02010609060101010101" pitchFamily="49" charset="-122"/>
                    <a:sym typeface="+mn-ea"/>
                  </a:rPr>
                  <a:t> </a:t>
                </a:r>
                <a:r>
                  <a:rPr lang="zh-CN" altLang="en-US" sz="2200" dirty="0">
                    <a:latin typeface="楷体" panose="02010609060101010101" pitchFamily="49" charset="-122"/>
                    <a:ea typeface="楷体" panose="02010609060101010101" pitchFamily="49" charset="-122"/>
                    <a:sym typeface="+mn-ea"/>
                  </a:rPr>
                  <a:t>, K)，样本量为 n。现在我们想把数据分成 T 个区域（或称为节点），第 t 个节点</a:t>
                </a:r>
                <a14:m>
                  <m:oMath xmlns:m="http://schemas.openxmlformats.org/officeDocument/2006/math">
                    <m:sSub>
                      <m:sSub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bPr>
                      <m:e>
                        <m:r>
                          <a:rPr lang="zh-CN" altLang="en-US" sz="2200" dirty="0">
                            <a:latin typeface="楷体" panose="02010609060101010101" pitchFamily="49" charset="-122"/>
                            <a:ea typeface="楷体" panose="02010609060101010101" pitchFamily="49" charset="-122"/>
                            <a:sym typeface="+mn-ea"/>
                          </a:rPr>
                          <m:t>𝑅</m:t>
                        </m:r>
                      </m:e>
                      <m:sub>
                        <m:r>
                          <a:rPr lang="zh-CN" altLang="en-US" sz="2200" dirty="0">
                            <a:latin typeface="楷体" panose="02010609060101010101" pitchFamily="49" charset="-122"/>
                            <a:ea typeface="楷体" panose="02010609060101010101" pitchFamily="49" charset="-122"/>
                            <a:sym typeface="+mn-ea"/>
                          </a:rPr>
                          <m:t>𝑡</m:t>
                        </m:r>
                      </m:sub>
                    </m:sSub>
                  </m:oMath>
                </a14:m>
                <a:r>
                  <a:rPr lang="zh-CN" altLang="en-US" sz="2200" dirty="0">
                    <a:latin typeface="楷体" panose="02010609060101010101" pitchFamily="49" charset="-122"/>
                    <a:ea typeface="楷体" panose="02010609060101010101" pitchFamily="49" charset="-122"/>
                    <a:sym typeface="+mn-ea"/>
                  </a:rPr>
                  <a:t>的样本量为</a:t>
                </a:r>
                <a14:m>
                  <m:oMath xmlns:m="http://schemas.openxmlformats.org/officeDocument/2006/math">
                    <m:sSub>
                      <m:sSub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bPr>
                      <m:e>
                        <m:r>
                          <a:rPr lang="zh-CN" altLang="en-US" sz="2200" dirty="0">
                            <a:latin typeface="楷体" panose="02010609060101010101" pitchFamily="49" charset="-122"/>
                            <a:ea typeface="楷体" panose="02010609060101010101" pitchFamily="49" charset="-122"/>
                            <a:sym typeface="+mn-ea"/>
                          </a:rPr>
                          <m:t>𝑛</m:t>
                        </m:r>
                      </m:e>
                      <m:sub>
                        <m:r>
                          <a:rPr lang="zh-CN" altLang="en-US" sz="2200" dirty="0">
                            <a:latin typeface="楷体" panose="02010609060101010101" pitchFamily="49" charset="-122"/>
                            <a:ea typeface="楷体" panose="02010609060101010101" pitchFamily="49" charset="-122"/>
                            <a:sym typeface="+mn-ea"/>
                          </a:rPr>
                          <m:t>𝑡</m:t>
                        </m:r>
                      </m:sub>
                    </m:sSub>
                  </m:oMath>
                </a14:m>
                <a:r>
                  <a:rPr lang="zh-CN" altLang="en-US" sz="2200" dirty="0">
                    <a:latin typeface="楷体" panose="02010609060101010101" pitchFamily="49" charset="-122"/>
                    <a:ea typeface="楷体" panose="02010609060101010101" pitchFamily="49" charset="-122"/>
                    <a:sym typeface="+mn-ea"/>
                  </a:rPr>
                  <a:t>(t = 1, </a:t>
                </a:r>
                <a14:m>
                  <m:oMath xmlns:m="http://schemas.openxmlformats.org/officeDocument/2006/math">
                    <m:r>
                      <a:rPr lang="zh-CN" altLang="en-US" sz="2200">
                        <a:latin typeface="楷体" panose="02010609060101010101" pitchFamily="49" charset="-122"/>
                        <a:ea typeface="楷体" panose="02010609060101010101" pitchFamily="49" charset="-122"/>
                        <a:cs typeface="楷体" panose="02010609060101010101" pitchFamily="49" charset="-122"/>
                        <a:sym typeface="+mn-ea"/>
                      </a:rPr>
                      <m:t>…</m:t>
                    </m:r>
                  </m:oMath>
                </a14:m>
                <a:r>
                  <a:rPr lang="en-US" altLang="zh-CN" sz="2200" dirty="0">
                    <a:latin typeface="楷体" panose="02010609060101010101" pitchFamily="49" charset="-122"/>
                    <a:ea typeface="楷体" panose="02010609060101010101" pitchFamily="49" charset="-122"/>
                    <a:sym typeface="+mn-ea"/>
                  </a:rPr>
                  <a:t> </a:t>
                </a:r>
                <a:r>
                  <a:rPr lang="zh-CN" altLang="en-US" sz="2200" dirty="0">
                    <a:latin typeface="楷体" panose="02010609060101010101" pitchFamily="49" charset="-122"/>
                    <a:ea typeface="楷体" panose="02010609060101010101" pitchFamily="49" charset="-122"/>
                    <a:sym typeface="+mn-ea"/>
                  </a:rPr>
                  <a:t>, T)</a:t>
                </a:r>
                <a:endParaRPr lang="zh-CN" altLang="en-US" sz="2200" dirty="0"/>
              </a:p>
            </p:txBody>
          </p:sp>
        </mc:Choice>
        <mc:Fallback>
          <p:sp>
            <p:nvSpPr>
              <p:cNvPr id="3" name="文本框 2"/>
              <p:cNvSpPr txBox="1">
                <a:spLocks noRot="1" noChangeAspect="1" noMove="1" noResize="1" noEditPoints="1" noAdjustHandles="1" noChangeArrowheads="1" noChangeShapeType="1" noTextEdit="1"/>
              </p:cNvSpPr>
              <p:nvPr/>
            </p:nvSpPr>
            <p:spPr>
              <a:xfrm>
                <a:off x="513080" y="1217930"/>
                <a:ext cx="4817745" cy="5187950"/>
              </a:xfrm>
              <a:prstGeom prst="rect">
                <a:avLst/>
              </a:prstGeom>
              <a:blipFill rotWithShape="1">
                <a:blip r:embed="rId1"/>
                <a:stretch>
                  <a:fillRect/>
                </a:stretch>
              </a:blipFill>
            </p:spPr>
            <p:txBody>
              <a:bodyPr/>
              <a:lstStyle/>
              <a:p>
                <a:r>
                  <a:rPr lang="zh-CN" altLang="en-US">
                    <a:noFill/>
                  </a:rPr>
                  <a:t> </a:t>
                </a:r>
              </a:p>
            </p:txBody>
          </p:sp>
        </mc:Fallback>
      </mc:AlternateContent>
      <p:sp>
        <p:nvSpPr>
          <p:cNvPr id="5" name="文本框 4"/>
          <p:cNvSpPr txBox="1"/>
          <p:nvPr/>
        </p:nvSpPr>
        <p:spPr>
          <a:xfrm>
            <a:off x="6062345" y="1303655"/>
            <a:ext cx="5045710" cy="5015865"/>
          </a:xfrm>
          <a:prstGeom prst="rect">
            <a:avLst/>
          </a:prstGeom>
          <a:noFill/>
        </p:spPr>
        <p:txBody>
          <a:bodyPr wrap="square" rtlCol="0">
            <a:noAutofit/>
          </a:bodyPr>
          <a:p>
            <a:pPr marL="0" indent="0">
              <a:buFont typeface="Wingdings" panose="05000000000000000000" pitchFamily="2" charset="2"/>
              <a:buNone/>
            </a:pPr>
            <a:r>
              <a:rPr lang="zh-CN" altLang="en-US" sz="2400" dirty="0"/>
              <a:t>算法过程</a:t>
            </a:r>
            <a:r>
              <a:rPr lang="zh-CN" altLang="en-US" dirty="0"/>
              <a:t>：</a:t>
            </a:r>
            <a:endParaRPr lang="en-US" altLang="zh-CN" dirty="0"/>
          </a:p>
          <a:p>
            <a:pPr marL="0" indent="0">
              <a:buFont typeface="Arial" panose="020B0604020202020204" pitchFamily="34" charset="0"/>
              <a:buNone/>
            </a:pPr>
            <a:r>
              <a:rPr sz="2000" dirty="0">
                <a:latin typeface="楷体" panose="02010609060101010101" pitchFamily="49" charset="-122"/>
                <a:ea typeface="楷体" panose="02010609060101010101" pitchFamily="49" charset="-122"/>
              </a:rPr>
              <a:t>1、</a:t>
            </a:r>
            <a:r>
              <a:rPr sz="2200" dirty="0">
                <a:latin typeface="楷体" panose="02010609060101010101" pitchFamily="49" charset="-122"/>
                <a:ea typeface="楷体" panose="02010609060101010101" pitchFamily="49" charset="-122"/>
              </a:rPr>
              <a:t>分支。采用递归二叉分裂法在训练集中生成一棵回归树。最优的分裂方案是使得 T 个节点的不纯度减少到最小，其中，衡量节点不纯度的指标为样本均方误差。 </a:t>
            </a:r>
            <a:endParaRPr sz="2200" dirty="0">
              <a:latin typeface="楷体" panose="02010609060101010101" pitchFamily="49" charset="-122"/>
              <a:ea typeface="楷体" panose="02010609060101010101" pitchFamily="49" charset="-122"/>
            </a:endParaRPr>
          </a:p>
          <a:p>
            <a:pPr marL="0" indent="0">
              <a:buFont typeface="Arial" panose="020B0604020202020204" pitchFamily="34" charset="0"/>
              <a:buNone/>
            </a:pPr>
            <a:r>
              <a:rPr sz="2200" dirty="0">
                <a:latin typeface="楷体" panose="02010609060101010101" pitchFamily="49" charset="-122"/>
                <a:ea typeface="楷体" panose="02010609060101010101" pitchFamily="49" charset="-122"/>
              </a:rPr>
              <a:t>2、剪枝。对生成的分类树进行剪枝，得到一系列最优子树，剪枝在第</a:t>
            </a:r>
            <a:r>
              <a:rPr lang="zh-CN" sz="2200" dirty="0">
                <a:latin typeface="楷体" panose="02010609060101010101" pitchFamily="49" charset="-122"/>
                <a:ea typeface="楷体" panose="02010609060101010101" pitchFamily="49" charset="-122"/>
              </a:rPr>
              <a:t>五</a:t>
            </a:r>
            <a:r>
              <a:rPr sz="2200" dirty="0">
                <a:latin typeface="楷体" panose="02010609060101010101" pitchFamily="49" charset="-122"/>
                <a:ea typeface="楷体" panose="02010609060101010101" pitchFamily="49" charset="-122"/>
              </a:rPr>
              <a:t>节详细介绍。 </a:t>
            </a:r>
            <a:endParaRPr sz="2200" dirty="0">
              <a:latin typeface="楷体" panose="02010609060101010101" pitchFamily="49" charset="-122"/>
              <a:ea typeface="楷体" panose="02010609060101010101" pitchFamily="49" charset="-122"/>
            </a:endParaRPr>
          </a:p>
          <a:p>
            <a:pPr marL="0" indent="0">
              <a:buFont typeface="Arial" panose="020B0604020202020204" pitchFamily="34" charset="0"/>
              <a:buNone/>
            </a:pPr>
            <a:r>
              <a:rPr sz="2200" dirty="0">
                <a:latin typeface="楷体" panose="02010609060101010101" pitchFamily="49" charset="-122"/>
                <a:ea typeface="楷体" panose="02010609060101010101" pitchFamily="49" charset="-122"/>
              </a:rPr>
              <a:t>3、预测。节点得到后，可以确定某一给定预测数据所属的节点，回归树用这一节点的训练集的因变量的平均值作为预测值：</a:t>
            </a:r>
            <a:endParaRPr sz="2200" dirty="0">
              <a:latin typeface="楷体" panose="02010609060101010101" pitchFamily="49" charset="-122"/>
              <a:ea typeface="楷体" panose="02010609060101010101" pitchFamily="49" charset="-122"/>
            </a:endParaRPr>
          </a:p>
          <a:p>
            <a:pPr marL="0" indent="0">
              <a:buFont typeface="Arial" panose="020B0604020202020204" pitchFamily="34" charset="0"/>
              <a:buNone/>
            </a:pPr>
            <a:endParaRPr sz="2200" dirty="0">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2"/>
          <a:stretch>
            <a:fillRect/>
          </a:stretch>
        </p:blipFill>
        <p:spPr>
          <a:xfrm>
            <a:off x="7586980" y="5426075"/>
            <a:ext cx="1454150" cy="618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4</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695506" y="3856861"/>
            <a:ext cx="4775193"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分支条件</a:t>
            </a:r>
            <a:r>
              <a:rPr lang="en-US" altLang="zh-CN" sz="4000" b="1" dirty="0">
                <a:solidFill>
                  <a:schemeClr val="bg2">
                    <a:lumMod val="50000"/>
                  </a:schemeClr>
                </a:solidFill>
                <a:latin typeface="+mn-lt"/>
                <a:cs typeface="Times New Roman" panose="02020603050405020304" pitchFamily="18" charset="0"/>
              </a:rPr>
              <a:t>        branch condition</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9230" y="1635760"/>
            <a:ext cx="11906250" cy="5200650"/>
          </a:xfrm>
          <a:prstGeom prst="rect">
            <a:avLst/>
          </a:prstGeom>
          <a:noFill/>
        </p:spPr>
        <p:txBody>
          <a:bodyPr wrap="square" rtlCol="0">
            <a:spAutoFit/>
          </a:bodyPr>
          <a:lstStyle/>
          <a:p>
            <a:pPr marL="285750" indent="-285750">
              <a:buFont typeface="Wingdings" panose="05000000000000000000" pitchFamily="2" charset="2"/>
              <a:buChar char="Ø"/>
            </a:pPr>
            <a:r>
              <a:rPr sz="2400">
                <a:latin typeface="楷体" panose="02010609060101010101" pitchFamily="49" charset="-122"/>
                <a:ea typeface="楷体" panose="02010609060101010101" pitchFamily="49" charset="-122"/>
              </a:rPr>
              <a:t>理论上，我们可以将节点所对应的区域形状作任意分割，但出于模型的简化和可解释性考虑，一般只将区域划分为高维矩形。不过，若要将自变量空间划分为矩形区域的所有可能性都进行考虑，这在计算上是不可行的。所以，我们对区域的划分一般采用一种自上而下（top-down）、贪婪（greedy）的方法：</a:t>
            </a:r>
            <a:r>
              <a:rPr sz="2400" b="1">
                <a:latin typeface="楷体" panose="02010609060101010101" pitchFamily="49" charset="-122"/>
                <a:ea typeface="楷体" panose="02010609060101010101" pitchFamily="49" charset="-122"/>
              </a:rPr>
              <a:t>递归二叉分裂（recursive binary splitting）</a:t>
            </a:r>
            <a:r>
              <a:rPr sz="2400">
                <a:latin typeface="楷体" panose="02010609060101010101" pitchFamily="49" charset="-122"/>
                <a:ea typeface="楷体" panose="02010609060101010101" pitchFamily="49" charset="-122"/>
              </a:rPr>
              <a:t>。</a:t>
            </a:r>
            <a:endParaRPr sz="2400">
              <a:latin typeface="楷体" panose="02010609060101010101" pitchFamily="49" charset="-122"/>
              <a:ea typeface="楷体" panose="02010609060101010101" pitchFamily="49" charset="-122"/>
            </a:endParaRPr>
          </a:p>
          <a:p>
            <a:pPr marL="0" indent="0">
              <a:buFont typeface="Wingdings" panose="05000000000000000000" pitchFamily="2" charset="2"/>
              <a:buNone/>
            </a:pPr>
            <a:r>
              <a:rPr sz="2400">
                <a:latin typeface="楷体" panose="02010609060101010101" pitchFamily="49" charset="-122"/>
                <a:ea typeface="楷体" panose="02010609060101010101" pitchFamily="49" charset="-122"/>
              </a:rPr>
              <a:t> </a:t>
            </a:r>
            <a:endParaRPr sz="240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sz="2400" b="1" dirty="0">
                <a:latin typeface="楷体" panose="02010609060101010101" pitchFamily="49" charset="-122"/>
                <a:ea typeface="楷体" panose="02010609060101010101" pitchFamily="49" charset="-122"/>
              </a:rPr>
              <a:t>自上而下</a:t>
            </a:r>
            <a:r>
              <a:rPr sz="2400" dirty="0">
                <a:latin typeface="楷体" panose="02010609060101010101" pitchFamily="49" charset="-122"/>
                <a:ea typeface="楷体" panose="02010609060101010101" pitchFamily="49" charset="-122"/>
              </a:rPr>
              <a:t>指的是它从树顶端开始依次分裂自变量空间，每个分裂点都产生两个新的分裂</a:t>
            </a:r>
            <a:r>
              <a:rPr sz="2400" b="1" dirty="0">
                <a:latin typeface="楷体" panose="02010609060101010101" pitchFamily="49" charset="-122"/>
                <a:ea typeface="楷体" panose="02010609060101010101" pitchFamily="49" charset="-122"/>
              </a:rPr>
              <a:t>。贪婪</a:t>
            </a:r>
            <a:r>
              <a:rPr sz="2400" dirty="0">
                <a:latin typeface="楷体" panose="02010609060101010101" pitchFamily="49" charset="-122"/>
                <a:ea typeface="楷体" panose="02010609060101010101" pitchFamily="49" charset="-122"/>
              </a:rPr>
              <a:t>指在建立树的每一步中，最优分裂确定仅限于某一步进程，而不是针对全局，选择那些能够在未来进程中构建出更好的树的分裂点。对每一个节点重复以上过程，寻找继续分割数据集的最优自变量和最优分裂点。此时被分割的不再是整个自变量空间，而是之前确定的两个区域之一。这一过程不断持续，直到符合某个分裂准则再停止，譬如，当叶节点包含的观测值个数低于某个最小值时，分裂停止。</a:t>
            </a:r>
            <a:endParaRPr sz="22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endParaRPr lang="zh-CN" sz="2200" dirty="0">
              <a:latin typeface="楷体" panose="02010609060101010101" pitchFamily="49" charset="-122"/>
              <a:ea typeface="楷体" panose="02010609060101010101" pitchFamily="49" charset="-122"/>
            </a:endParaRPr>
          </a:p>
        </p:txBody>
      </p:sp>
      <p:sp>
        <p:nvSpPr>
          <p:cNvPr id="2" name="文本框 1"/>
          <p:cNvSpPr txBox="1"/>
          <p:nvPr/>
        </p:nvSpPr>
        <p:spPr>
          <a:xfrm>
            <a:off x="495300" y="1012825"/>
            <a:ext cx="10516235" cy="460375"/>
          </a:xfrm>
          <a:prstGeom prst="rect">
            <a:avLst/>
          </a:prstGeom>
          <a:noFill/>
        </p:spPr>
        <p:txBody>
          <a:bodyPr wrap="square" rtlCol="0">
            <a:spAutoFit/>
          </a:bodyPr>
          <a:p>
            <a:r>
              <a:rPr lang="zh-CN" altLang="en-US" sz="2400" b="1">
                <a:latin typeface="楷体" panose="02010609060101010101" pitchFamily="49" charset="-122"/>
                <a:ea typeface="楷体" panose="02010609060101010101" pitchFamily="49" charset="-122"/>
              </a:rPr>
              <a:t>我们现在再来讨论该如何构建节点，即对决策树进行分支。</a:t>
            </a:r>
            <a:endParaRPr lang="zh-CN" altLang="en-US" sz="2400" b="1">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9230" y="1845310"/>
            <a:ext cx="11906250" cy="3353435"/>
          </a:xfrm>
          <a:prstGeom prst="rect">
            <a:avLst/>
          </a:prstGeom>
          <a:noFill/>
        </p:spPr>
        <p:txBody>
          <a:bodyPr wrap="square" rtlCol="0">
            <a:spAutoFit/>
          </a:bodyPr>
          <a:lstStyle/>
          <a:p>
            <a:pPr marL="285750" indent="-285750">
              <a:buFont typeface="Wingdings" panose="05000000000000000000" pitchFamily="2" charset="2"/>
              <a:buChar char="Ø"/>
            </a:pPr>
            <a:r>
              <a:rPr sz="2400">
                <a:latin typeface="楷体" panose="02010609060101010101" pitchFamily="49" charset="-122"/>
                <a:ea typeface="楷体" panose="02010609060101010101" pitchFamily="49" charset="-122"/>
              </a:rPr>
              <a:t>我们基于不纯度的减少来作为分裂准则，即通过最小化节点不纯度来确定最优分裂变量和最优分裂点。对于分类树和回归树有不同的衡量节点不纯度的指标，我们将在后面的分类树和回归树部分进行具体的描述。 </a:t>
            </a:r>
            <a:endParaRPr sz="240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endParaRPr sz="2400">
              <a:latin typeface="楷体" panose="02010609060101010101" pitchFamily="49" charset="-122"/>
              <a:ea typeface="楷体" panose="02010609060101010101" pitchFamily="49" charset="-122"/>
            </a:endParaRPr>
          </a:p>
          <a:p>
            <a:pPr marL="0" indent="0">
              <a:buFont typeface="Wingdings" panose="05000000000000000000" pitchFamily="2" charset="2"/>
              <a:buNone/>
            </a:pPr>
            <a:endParaRPr sz="240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sz="2400">
                <a:latin typeface="楷体" panose="02010609060101010101" pitchFamily="49" charset="-122"/>
                <a:ea typeface="楷体" panose="02010609060101010101" pitchFamily="49" charset="-122"/>
              </a:rPr>
              <a:t>决策树算法的关键是划分自变量的选择，决策树自变量划分方法很多，比较经典有：适用于分类树的信息增益、增益率和基尼指数，以及适用于回归树的均方误差。 </a:t>
            </a:r>
            <a:endParaRPr sz="24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endParaRPr lang="zh-CN" sz="2200" dirty="0">
              <a:latin typeface="楷体" panose="02010609060101010101" pitchFamily="49" charset="-122"/>
              <a:ea typeface="楷体" panose="02010609060101010101" pitchFamily="49" charset="-122"/>
            </a:endParaRPr>
          </a:p>
        </p:txBody>
      </p:sp>
      <p:sp>
        <p:nvSpPr>
          <p:cNvPr id="2" name="文本框 1"/>
          <p:cNvSpPr txBox="1"/>
          <p:nvPr/>
        </p:nvSpPr>
        <p:spPr>
          <a:xfrm>
            <a:off x="495300" y="1012825"/>
            <a:ext cx="10516235" cy="460375"/>
          </a:xfrm>
          <a:prstGeom prst="rect">
            <a:avLst/>
          </a:prstGeom>
          <a:noFill/>
        </p:spPr>
        <p:txBody>
          <a:bodyPr wrap="square" rtlCol="0">
            <a:spAutoFit/>
          </a:bodyPr>
          <a:p>
            <a:r>
              <a:rPr sz="2400" b="1">
                <a:latin typeface="楷体" panose="02010609060101010101" pitchFamily="49" charset="-122"/>
                <a:ea typeface="楷体" panose="02010609060101010101" pitchFamily="49" charset="-122"/>
                <a:sym typeface="+mn-ea"/>
              </a:rPr>
              <a:t>如何确定最优的分裂方案？</a:t>
            </a:r>
            <a:endParaRPr lang="zh-CN" altLang="en-US" sz="2400" b="1">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2002" y="860395"/>
            <a:ext cx="1407795" cy="58356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信息熵</a:t>
            </a:r>
            <a:endParaRPr lang="en-US" altLang="zh-CN"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3" name="文本框 2"/>
              <p:cNvSpPr txBox="1"/>
              <p:nvPr/>
            </p:nvSpPr>
            <p:spPr>
              <a:xfrm>
                <a:off x="460375" y="1494155"/>
                <a:ext cx="10573385" cy="1104900"/>
              </a:xfrm>
              <a:prstGeom prst="rect">
                <a:avLst/>
              </a:prstGeom>
              <a:noFill/>
            </p:spPr>
            <p:txBody>
              <a:bodyPr wrap="square" rtlCol="0">
                <a:noAutofit/>
              </a:bodyPr>
              <a:lstStyle/>
              <a:p>
                <a:pPr marL="285750" indent="-285750">
                  <a:buFont typeface="Wingdings" panose="05000000000000000000" pitchFamily="2" charset="2"/>
                  <a:buChar char="Ø"/>
                </a:pPr>
                <a:r>
                  <a:rPr sz="2200" dirty="0">
                    <a:latin typeface="楷体" panose="02010609060101010101" pitchFamily="49" charset="-122"/>
                    <a:ea typeface="楷体" panose="02010609060101010101" pitchFamily="49" charset="-122"/>
                  </a:rPr>
                  <a:t>假设随机变量 X 的概率分布为 Pr(x)，则任意一事件X = x的</a:t>
                </a:r>
                <a:r>
                  <a:rPr sz="2200" b="1" dirty="0">
                    <a:latin typeface="楷体" panose="02010609060101010101" pitchFamily="49" charset="-122"/>
                    <a:ea typeface="楷体" panose="02010609060101010101" pitchFamily="49" charset="-122"/>
                  </a:rPr>
                  <a:t>信息量</a:t>
                </a:r>
                <a:r>
                  <a:rPr sz="2200" dirty="0">
                    <a:latin typeface="楷体" panose="02010609060101010101" pitchFamily="49" charset="-122"/>
                    <a:ea typeface="楷体" panose="02010609060101010101" pitchFamily="49" charset="-122"/>
                  </a:rPr>
                  <a:t>可以表示为 h(x) =−</a:t>
                </a:r>
                <a14:m>
                  <m:oMath xmlns:m="http://schemas.openxmlformats.org/officeDocument/2006/math">
                    <m:sSub>
                      <m:sSubPr>
                        <m:ctrlPr>
                          <a:rPr lang="en-US" sz="2200" i="1" dirty="0">
                            <a:latin typeface="Cambria Math" panose="02040503050406030204" pitchFamily="18" charset="0"/>
                            <a:ea typeface="楷体" panose="02010609060101010101" pitchFamily="49" charset="-122"/>
                            <a:cs typeface="Cambria Math" panose="02040503050406030204" pitchFamily="18" charset="0"/>
                          </a:rPr>
                        </m:ctrlPr>
                      </m:sSubPr>
                      <m:e>
                        <m:r>
                          <a:rPr sz="2200" dirty="0">
                            <a:latin typeface="楷体" panose="02010609060101010101" pitchFamily="49" charset="-122"/>
                            <a:ea typeface="楷体" panose="02010609060101010101" pitchFamily="49" charset="-122"/>
                            <a:sym typeface="+mn-ea"/>
                          </a:rPr>
                          <m:t>𝑙𝑜𝑔</m:t>
                        </m:r>
                      </m:e>
                      <m:sub>
                        <m:r>
                          <a:rPr lang="en-US" sz="2200" i="1" dirty="0">
                            <a:latin typeface="Cambria Math" panose="02040503050406030204" pitchFamily="18" charset="0"/>
                            <a:ea typeface="楷体" panose="02010609060101010101" pitchFamily="49" charset="-122"/>
                            <a:cs typeface="Cambria Math" panose="02040503050406030204" pitchFamily="18" charset="0"/>
                          </a:rPr>
                          <m:t>2</m:t>
                        </m:r>
                      </m:sub>
                    </m:sSub>
                  </m:oMath>
                </a14:m>
                <a:r>
                  <a:rPr sz="2200" dirty="0">
                    <a:latin typeface="楷体" panose="02010609060101010101" pitchFamily="49" charset="-122"/>
                    <a:ea typeface="楷体" panose="02010609060101010101" pitchFamily="49" charset="-122"/>
                  </a:rPr>
                  <a:t> Pr(X = x)</a:t>
                </a:r>
                <a:r>
                  <a:rPr lang="zh-CN" sz="2200" dirty="0">
                    <a:latin typeface="楷体" panose="02010609060101010101" pitchFamily="49" charset="-122"/>
                    <a:ea typeface="楷体" panose="02010609060101010101" pitchFamily="49" charset="-122"/>
                  </a:rPr>
                  <a:t>，</a:t>
                </a:r>
                <a:r>
                  <a:rPr sz="2200" dirty="0">
                    <a:latin typeface="楷体" panose="02010609060101010101" pitchFamily="49" charset="-122"/>
                    <a:ea typeface="楷体" panose="02010609060101010101" pitchFamily="49" charset="-122"/>
                  </a:rPr>
                  <a:t>其中 Pr(X = x) 表示该事件发生的概率。某事件发生的概率越小，该事件的</a:t>
                </a:r>
                <a:r>
                  <a:rPr sz="2200" dirty="0">
                    <a:latin typeface="楷体" panose="02010609060101010101" pitchFamily="49" charset="-122"/>
                    <a:ea typeface="楷体" panose="02010609060101010101" pitchFamily="49" charset="-122"/>
                  </a:rPr>
                  <a:t>信息量越大。</a:t>
                </a:r>
                <a:endParaRPr sz="24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endParaRPr sz="24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endParaRPr sz="2400" dirty="0">
                  <a:latin typeface="楷体" panose="02010609060101010101" pitchFamily="49" charset="-122"/>
                  <a:ea typeface="楷体" panose="02010609060101010101" pitchFamily="49"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460375" y="1494155"/>
                <a:ext cx="10573385" cy="1104900"/>
              </a:xfrm>
              <a:prstGeom prst="rect">
                <a:avLst/>
              </a:prstGeom>
              <a:blipFill rotWithShape="1">
                <a:blip r:embed="rId1"/>
                <a:stretch>
                  <a:fillRect b="-61379"/>
                </a:stretch>
              </a:blipFill>
            </p:spPr>
            <p:txBody>
              <a:bodyPr/>
              <a:lstStyle/>
              <a:p>
                <a:r>
                  <a:rPr lang="zh-CN" altLang="en-US">
                    <a:noFill/>
                  </a:rPr>
                  <a:t> </a:t>
                </a:r>
              </a:p>
            </p:txBody>
          </p:sp>
        </mc:Fallback>
      </mc:AlternateContent>
      <p:pic>
        <p:nvPicPr>
          <p:cNvPr id="5" name="图片 4"/>
          <p:cNvPicPr>
            <a:picLocks noChangeAspect="1"/>
          </p:cNvPicPr>
          <p:nvPr/>
        </p:nvPicPr>
        <p:blipFill>
          <a:blip r:embed="rId2"/>
          <a:stretch>
            <a:fillRect/>
          </a:stretch>
        </p:blipFill>
        <p:spPr>
          <a:xfrm>
            <a:off x="794385" y="2572385"/>
            <a:ext cx="8985250" cy="2246630"/>
          </a:xfrm>
          <a:prstGeom prst="rect">
            <a:avLst/>
          </a:prstGeom>
        </p:spPr>
      </p:pic>
      <p:sp>
        <p:nvSpPr>
          <p:cNvPr id="6" name="文本框 5"/>
          <p:cNvSpPr txBox="1"/>
          <p:nvPr/>
        </p:nvSpPr>
        <p:spPr>
          <a:xfrm>
            <a:off x="528320" y="4740275"/>
            <a:ext cx="10285095" cy="1783715"/>
          </a:xfrm>
          <a:prstGeom prst="rect">
            <a:avLst/>
          </a:prstGeom>
          <a:noFill/>
        </p:spPr>
        <p:txBody>
          <a:bodyPr wrap="square" rtlCol="0">
            <a:spAutoFit/>
          </a:bodyPr>
          <a:p>
            <a:pPr marL="285750" indent="-285750">
              <a:buFont typeface="Wingdings" panose="05000000000000000000" pitchFamily="2" charset="2"/>
              <a:buChar char="Ø"/>
            </a:pPr>
            <a:r>
              <a:rPr sz="2200" b="1" dirty="0">
                <a:latin typeface="楷体" panose="02010609060101010101" pitchFamily="49" charset="-122"/>
                <a:ea typeface="楷体" panose="02010609060101010101" pitchFamily="49" charset="-122"/>
                <a:sym typeface="+mn-ea"/>
              </a:rPr>
              <a:t>信息熵</a:t>
            </a:r>
            <a:r>
              <a:rPr sz="2200" dirty="0">
                <a:latin typeface="楷体" panose="02010609060101010101" pitchFamily="49" charset="-122"/>
                <a:ea typeface="楷体" panose="02010609060101010101" pitchFamily="49" charset="-122"/>
                <a:sym typeface="+mn-ea"/>
              </a:rPr>
              <a:t>是度量样本集合纯度最常用的一种指标，也是一种不确定性的度量。</a:t>
            </a:r>
            <a:endParaRPr lang="zh-CN" altLang="en-US" sz="2200"/>
          </a:p>
          <a:p>
            <a:pPr marL="285750" indent="-285750">
              <a:buFont typeface="Wingdings" panose="05000000000000000000" pitchFamily="2" charset="2"/>
              <a:buChar char="Ø"/>
            </a:pPr>
            <a:r>
              <a:rPr lang="zh-CN" sz="2200" dirty="0">
                <a:latin typeface="楷体" panose="02010609060101010101" pitchFamily="49" charset="-122"/>
                <a:ea typeface="楷体" panose="02010609060101010101" pitchFamily="49" charset="-122"/>
                <a:sym typeface="+mn-ea"/>
              </a:rPr>
              <a:t>信息熵的单位与公式中对数的底有关。最常用的是以</a:t>
            </a:r>
            <a:r>
              <a:rPr lang="en-US" altLang="zh-CN" sz="2200" dirty="0">
                <a:latin typeface="楷体" panose="02010609060101010101" pitchFamily="49" charset="-122"/>
                <a:ea typeface="楷体" panose="02010609060101010101" pitchFamily="49" charset="-122"/>
                <a:sym typeface="+mn-ea"/>
              </a:rPr>
              <a:t>2</a:t>
            </a:r>
            <a:r>
              <a:rPr lang="zh-CN" altLang="en-US" sz="2200" dirty="0">
                <a:latin typeface="楷体" panose="02010609060101010101" pitchFamily="49" charset="-122"/>
                <a:ea typeface="楷体" panose="02010609060101010101" pitchFamily="49" charset="-122"/>
                <a:sym typeface="+mn-ea"/>
              </a:rPr>
              <a:t>为底，单位为</a:t>
            </a:r>
            <a:r>
              <a:rPr lang="en-US" altLang="zh-CN" sz="2200" dirty="0">
                <a:latin typeface="楷体" panose="02010609060101010101" pitchFamily="49" charset="-122"/>
                <a:ea typeface="楷体" panose="02010609060101010101" pitchFamily="49" charset="-122"/>
                <a:sym typeface="+mn-ea"/>
              </a:rPr>
              <a:t>bit;</a:t>
            </a:r>
            <a:r>
              <a:rPr lang="zh-CN" altLang="en-US" sz="2200" dirty="0">
                <a:latin typeface="楷体" panose="02010609060101010101" pitchFamily="49" charset="-122"/>
                <a:ea typeface="楷体" panose="02010609060101010101" pitchFamily="49" charset="-122"/>
                <a:sym typeface="+mn-ea"/>
              </a:rPr>
              <a:t>在理论推导中常采用</a:t>
            </a:r>
            <a:r>
              <a:rPr lang="en-US" altLang="zh-CN" sz="2200" dirty="0">
                <a:latin typeface="楷体" panose="02010609060101010101" pitchFamily="49" charset="-122"/>
                <a:ea typeface="楷体" panose="02010609060101010101" pitchFamily="49" charset="-122"/>
                <a:sym typeface="+mn-ea"/>
              </a:rPr>
              <a:t>e</a:t>
            </a:r>
            <a:r>
              <a:rPr lang="zh-CN" altLang="en-US" sz="2200" dirty="0">
                <a:latin typeface="楷体" panose="02010609060101010101" pitchFamily="49" charset="-122"/>
                <a:ea typeface="楷体" panose="02010609060101010101" pitchFamily="49" charset="-122"/>
                <a:sym typeface="+mn-ea"/>
              </a:rPr>
              <a:t>为底，单位为</a:t>
            </a:r>
            <a:r>
              <a:rPr lang="en-US" altLang="zh-CN" sz="2200" dirty="0">
                <a:latin typeface="楷体" panose="02010609060101010101" pitchFamily="49" charset="-122"/>
                <a:ea typeface="楷体" panose="02010609060101010101" pitchFamily="49" charset="-122"/>
                <a:sym typeface="+mn-ea"/>
              </a:rPr>
              <a:t>Nat;</a:t>
            </a:r>
            <a:r>
              <a:rPr lang="zh-CN" altLang="en-US" sz="2200" dirty="0">
                <a:latin typeface="楷体" panose="02010609060101010101" pitchFamily="49" charset="-122"/>
                <a:ea typeface="楷体" panose="02010609060101010101" pitchFamily="49" charset="-122"/>
                <a:sym typeface="+mn-ea"/>
              </a:rPr>
              <a:t>还可以采用其他的底和单位，并可用换底公式进行互换。</a:t>
            </a:r>
            <a:endParaRPr sz="22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endParaRPr lang="zh-CN" altLang="en-US" sz="2200"/>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2002" y="860395"/>
            <a:ext cx="1407795" cy="58356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信息熵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460375" y="1443990"/>
            <a:ext cx="10573385" cy="1849120"/>
          </a:xfrm>
          <a:prstGeom prst="rect">
            <a:avLst/>
          </a:prstGeom>
          <a:noFill/>
        </p:spPr>
        <p:txBody>
          <a:bodyPr wrap="square" rtlCol="0">
            <a:noAutofit/>
          </a:bodyPr>
          <a:lstStyle/>
          <a:p>
            <a:pPr marL="285750" indent="-285750">
              <a:buFont typeface="Wingdings" panose="05000000000000000000" pitchFamily="2" charset="2"/>
              <a:buChar char="Ø"/>
            </a:pPr>
            <a:r>
              <a:rPr sz="2200" dirty="0">
                <a:latin typeface="楷体" panose="02010609060101010101" pitchFamily="49" charset="-122"/>
                <a:ea typeface="楷体" panose="02010609060101010101" pitchFamily="49" charset="-122"/>
              </a:rPr>
              <a:t>若信息熵退化为定值则熵最小为 0</a:t>
            </a:r>
            <a:endParaRPr sz="22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sz="2200" dirty="0">
                <a:latin typeface="楷体" panose="02010609060101010101" pitchFamily="49" charset="-122"/>
                <a:ea typeface="楷体" panose="02010609060101010101" pitchFamily="49" charset="-122"/>
              </a:rPr>
              <a:t>若随机变量是连续型随机变量且取值在有限区间内（即随机变量密度函数在有限区间内大于零），则均匀分布的熵最大</a:t>
            </a:r>
            <a:endParaRPr sz="22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sz="2200" dirty="0">
                <a:latin typeface="楷体" panose="02010609060101010101" pitchFamily="49" charset="-122"/>
                <a:ea typeface="楷体" panose="02010609060101010101" pitchFamily="49" charset="-122"/>
              </a:rPr>
              <a:t>随机变量是连续型随机变量且取值在无限区间内，通过拉格朗日乘子法可以推导正态分布的熵最大</a:t>
            </a:r>
            <a:endParaRPr sz="22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r>
              <a:rPr lang="en-US" altLang="zh-CN" sz="2200" dirty="0">
                <a:latin typeface="楷体" panose="02010609060101010101" pitchFamily="49" charset="-122"/>
                <a:ea typeface="楷体" panose="02010609060101010101" pitchFamily="49" charset="-122"/>
              </a:rPr>
              <a:t> </a:t>
            </a:r>
            <a:endParaRPr lang="en-US" altLang="zh-CN" sz="2200" dirty="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4" name="文本框 3"/>
              <p:cNvSpPr txBox="1"/>
              <p:nvPr/>
            </p:nvSpPr>
            <p:spPr>
              <a:xfrm>
                <a:off x="460375" y="3216275"/>
                <a:ext cx="10582910" cy="791210"/>
              </a:xfrm>
              <a:prstGeom prst="rect">
                <a:avLst/>
              </a:prstGeom>
              <a:noFill/>
            </p:spPr>
            <p:txBody>
              <a:bodyPr wrap="square" rtlCol="0">
                <a:noAutofit/>
              </a:bodyPr>
              <a:p>
                <a:r>
                  <a:rPr lang="zh-CN" altLang="en-US" sz="2200">
                    <a:latin typeface="楷体" panose="02010609060101010101" pitchFamily="49" charset="-122"/>
                    <a:ea typeface="楷体" panose="02010609060101010101" pitchFamily="49" charset="-122"/>
                    <a:cs typeface="楷体" panose="02010609060101010101" pitchFamily="49" charset="-122"/>
                  </a:rPr>
                  <a:t>下面考虑响应变量是离散随机变量的情况介绍信息熵。即 Y ∈ {1, </a:t>
                </a:r>
                <a14:m>
                  <m:oMath xmlns:m="http://schemas.openxmlformats.org/officeDocument/2006/math">
                    <m:r>
                      <a:rPr lang="zh-CN" altLang="en-US" sz="2200">
                        <a:latin typeface="楷体" panose="02010609060101010101" pitchFamily="49" charset="-122"/>
                        <a:ea typeface="楷体" panose="02010609060101010101" pitchFamily="49" charset="-122"/>
                        <a:cs typeface="楷体" panose="02010609060101010101" pitchFamily="49" charset="-122"/>
                        <a:sym typeface="+mn-ea"/>
                      </a:rPr>
                      <m:t>…</m:t>
                    </m:r>
                  </m:oMath>
                </a14:m>
                <a:r>
                  <a:rPr lang="zh-CN" altLang="en-US" sz="2200">
                    <a:latin typeface="楷体" panose="02010609060101010101" pitchFamily="49" charset="-122"/>
                    <a:ea typeface="楷体" panose="02010609060101010101" pitchFamily="49" charset="-122"/>
                    <a:cs typeface="楷体" panose="02010609060101010101" pitchFamily="49" charset="-122"/>
                  </a:rPr>
                  <a:t> , K} 的 K 分类问题：</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endParaRPr lang="zh-CN" altLang="en-US" sz="220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460375" y="3216275"/>
                <a:ext cx="10582910" cy="791210"/>
              </a:xfrm>
              <a:prstGeom prst="rect">
                <a:avLst/>
              </a:prstGeom>
              <a:blipFill rotWithShape="1">
                <a:blip r:embed="rId1"/>
                <a:stretch>
                  <a:fillRect b="-34430"/>
                </a:stretch>
              </a:blipFill>
            </p:spPr>
            <p:txBody>
              <a:bodyPr/>
              <a:lstStyle/>
              <a:p>
                <a:r>
                  <a:rPr lang="zh-CN" altLang="en-US">
                    <a:noFill/>
                  </a:rPr>
                  <a:t> </a:t>
                </a:r>
              </a:p>
            </p:txBody>
          </p:sp>
        </mc:Fallback>
      </mc:AlternateContent>
      <p:pic>
        <p:nvPicPr>
          <p:cNvPr id="7" name="图片 6"/>
          <p:cNvPicPr>
            <a:picLocks noChangeAspect="1"/>
          </p:cNvPicPr>
          <p:nvPr/>
        </p:nvPicPr>
        <p:blipFill>
          <a:blip r:embed="rId2"/>
          <a:stretch>
            <a:fillRect/>
          </a:stretch>
        </p:blipFill>
        <p:spPr>
          <a:xfrm>
            <a:off x="1451610" y="3930650"/>
            <a:ext cx="8590915" cy="22301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3"/>
          <p:cNvSpPr>
            <a:spLocks noChangeArrowheads="1"/>
          </p:cNvSpPr>
          <p:nvPr/>
        </p:nvSpPr>
        <p:spPr bwMode="auto">
          <a:xfrm>
            <a:off x="0" y="0"/>
            <a:ext cx="4470400" cy="6858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6388" name="组合 14"/>
          <p:cNvGrpSpPr/>
          <p:nvPr/>
        </p:nvGrpSpPr>
        <p:grpSpPr bwMode="auto">
          <a:xfrm>
            <a:off x="7385050" y="1425893"/>
            <a:ext cx="3774123" cy="611148"/>
            <a:chOff x="0" y="-528500"/>
            <a:chExt cx="3773444" cy="611357"/>
          </a:xfrm>
        </p:grpSpPr>
        <p:sp>
          <p:nvSpPr>
            <p:cNvPr id="16395" name="矩形 12"/>
            <p:cNvSpPr>
              <a:spLocks noChangeArrowheads="1"/>
            </p:cNvSpPr>
            <p:nvPr/>
          </p:nvSpPr>
          <p:spPr bwMode="auto">
            <a:xfrm>
              <a:off x="0" y="-528500"/>
              <a:ext cx="1092746" cy="611357"/>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a:solidFill>
                    <a:srgbClr val="FFFFFF"/>
                  </a:solidFill>
                  <a:latin typeface="微软雅黑" panose="020B0503020204020204" pitchFamily="34" charset="-122"/>
                  <a:ea typeface="微软雅黑" panose="020B0503020204020204" pitchFamily="34" charset="-122"/>
                </a:rPr>
                <a:t> </a:t>
              </a:r>
              <a:r>
                <a:rPr lang="zh-CN" altLang="en-US" b="1">
                  <a:solidFill>
                    <a:srgbClr val="FFFFFF"/>
                  </a:solidFill>
                  <a:latin typeface="微软雅黑" panose="020B0503020204020204" pitchFamily="34" charset="-122"/>
                  <a:ea typeface="微软雅黑" panose="020B0503020204020204" pitchFamily="34" charset="-122"/>
                </a:rPr>
                <a:t>目录</a:t>
              </a:r>
              <a:endParaRPr lang="zh-CN" altLang="en-US" b="1">
                <a:solidFill>
                  <a:srgbClr val="FFFFFF"/>
                </a:solidFill>
                <a:latin typeface="微软雅黑" panose="020B0503020204020204" pitchFamily="34" charset="-122"/>
                <a:ea typeface="微软雅黑" panose="020B0503020204020204" pitchFamily="34" charset="-122"/>
              </a:endParaRPr>
            </a:p>
          </p:txBody>
        </p:sp>
        <p:sp>
          <p:nvSpPr>
            <p:cNvPr id="17421" name="文本框 13"/>
            <p:cNvSpPr txBox="1">
              <a:spLocks noChangeArrowheads="1"/>
            </p:cNvSpPr>
            <p:nvPr/>
          </p:nvSpPr>
          <p:spPr bwMode="auto">
            <a:xfrm>
              <a:off x="1092639" y="-439888"/>
              <a:ext cx="2680805" cy="52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7413" name="文本框 15"/>
          <p:cNvSpPr txBox="1">
            <a:spLocks noChangeArrowheads="1"/>
          </p:cNvSpPr>
          <p:nvPr/>
        </p:nvSpPr>
        <p:spPr bwMode="auto">
          <a:xfrm>
            <a:off x="7385050" y="2655093"/>
            <a:ext cx="357505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一、简介</a:t>
            </a:r>
            <a:endParaRPr lang="en-US" altLang="zh-CN"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4" name="文本框 16"/>
          <p:cNvSpPr txBox="1">
            <a:spLocks noChangeArrowheads="1"/>
          </p:cNvSpPr>
          <p:nvPr/>
        </p:nvSpPr>
        <p:spPr bwMode="auto">
          <a:xfrm>
            <a:off x="7385050" y="3249302"/>
            <a:ext cx="3125788"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二、基本原理</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5" name="文本框 17"/>
          <p:cNvSpPr txBox="1">
            <a:spLocks noChangeArrowheads="1"/>
          </p:cNvSpPr>
          <p:nvPr/>
        </p:nvSpPr>
        <p:spPr bwMode="auto">
          <a:xfrm>
            <a:off x="7385050" y="3855085"/>
            <a:ext cx="357505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三、分类树与回归树</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6" name="文本框 18"/>
          <p:cNvSpPr txBox="1">
            <a:spLocks noChangeArrowheads="1"/>
          </p:cNvSpPr>
          <p:nvPr/>
        </p:nvSpPr>
        <p:spPr bwMode="auto">
          <a:xfrm>
            <a:off x="7385050" y="4460580"/>
            <a:ext cx="3125788"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四、分支条件</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394" name="直接连接符 22"/>
          <p:cNvCxnSpPr>
            <a:cxnSpLocks noChangeShapeType="1"/>
          </p:cNvCxnSpPr>
          <p:nvPr/>
        </p:nvCxnSpPr>
        <p:spPr bwMode="auto">
          <a:xfrm>
            <a:off x="7138312" y="2302828"/>
            <a:ext cx="351155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sp>
        <p:nvSpPr>
          <p:cNvPr id="19" name="圆角矩形 7"/>
          <p:cNvSpPr>
            <a:spLocks noChangeArrowheads="1"/>
          </p:cNvSpPr>
          <p:nvPr/>
        </p:nvSpPr>
        <p:spPr bwMode="auto">
          <a:xfrm rot="2700000">
            <a:off x="331788" y="2235200"/>
            <a:ext cx="1250950" cy="128587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 name="任意多边形 8"/>
          <p:cNvSpPr/>
          <p:nvPr/>
        </p:nvSpPr>
        <p:spPr bwMode="auto">
          <a:xfrm rot="2700000">
            <a:off x="-668338" y="4121150"/>
            <a:ext cx="1335088" cy="1335088"/>
          </a:xfrm>
          <a:custGeom>
            <a:avLst/>
            <a:gdLst>
              <a:gd name="T0" fmla="*/ 0 w 1335134"/>
              <a:gd name="T1" fmla="*/ 0 h 1335134"/>
              <a:gd name="T2" fmla="*/ 1058749 w 1335134"/>
              <a:gd name="T3" fmla="*/ 0 h 1335134"/>
              <a:gd name="T4" fmla="*/ 1334904 w 1335134"/>
              <a:gd name="T5" fmla="*/ 276155 h 1335134"/>
              <a:gd name="T6" fmla="*/ 1334904 w 1335134"/>
              <a:gd name="T7" fmla="*/ 1334904 h 1335134"/>
              <a:gd name="T8" fmla="*/ 0 w 1335134"/>
              <a:gd name="T9" fmla="*/ 0 h 1335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5134" h="1335134">
                <a:moveTo>
                  <a:pt x="0" y="0"/>
                </a:moveTo>
                <a:lnTo>
                  <a:pt x="1058929" y="0"/>
                </a:lnTo>
                <a:cubicBezTo>
                  <a:pt x="1211473" y="0"/>
                  <a:pt x="1335134" y="123661"/>
                  <a:pt x="1335134" y="276205"/>
                </a:cubicBezTo>
                <a:lnTo>
                  <a:pt x="1335134" y="133513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2" name="圆角矩形 14"/>
          <p:cNvSpPr>
            <a:spLocks noChangeArrowheads="1"/>
          </p:cNvSpPr>
          <p:nvPr/>
        </p:nvSpPr>
        <p:spPr bwMode="auto">
          <a:xfrm rot="2700000">
            <a:off x="4763294" y="2721769"/>
            <a:ext cx="627063" cy="64452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3" name="圆角矩形 15"/>
          <p:cNvSpPr>
            <a:spLocks noChangeArrowheads="1"/>
          </p:cNvSpPr>
          <p:nvPr/>
        </p:nvSpPr>
        <p:spPr bwMode="auto">
          <a:xfrm rot="2700000">
            <a:off x="989807" y="3877469"/>
            <a:ext cx="503237" cy="517525"/>
          </a:xfrm>
          <a:prstGeom prst="roundRect">
            <a:avLst>
              <a:gd name="adj" fmla="val 16667"/>
            </a:avLst>
          </a:prstGeom>
          <a:solidFill>
            <a:srgbClr val="5E5874"/>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4" name="图片 1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3538" y="2036763"/>
            <a:ext cx="3103562"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4"/>
          <p:cNvSpPr/>
          <p:nvPr/>
        </p:nvSpPr>
        <p:spPr bwMode="auto">
          <a:xfrm>
            <a:off x="2046288" y="4291013"/>
            <a:ext cx="334962" cy="334962"/>
          </a:xfrm>
          <a:custGeom>
            <a:avLst/>
            <a:gdLst>
              <a:gd name="T0" fmla="*/ 0 w 175"/>
              <a:gd name="T1" fmla="*/ 2147483647 h 175"/>
              <a:gd name="T2" fmla="*/ 2147483647 w 175"/>
              <a:gd name="T3" fmla="*/ 2147483647 h 175"/>
              <a:gd name="T4" fmla="*/ 2147483647 w 175"/>
              <a:gd name="T5" fmla="*/ 2147483647 h 175"/>
              <a:gd name="T6" fmla="*/ 2147483647 w 175"/>
              <a:gd name="T7" fmla="*/ 0 h 175"/>
              <a:gd name="T8" fmla="*/ 0 w 175"/>
              <a:gd name="T9" fmla="*/ 2147483647 h 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5">
                <a:moveTo>
                  <a:pt x="0" y="93"/>
                </a:moveTo>
                <a:lnTo>
                  <a:pt x="82" y="93"/>
                </a:lnTo>
                <a:lnTo>
                  <a:pt x="82" y="175"/>
                </a:lnTo>
                <a:lnTo>
                  <a:pt x="175" y="0"/>
                </a:lnTo>
                <a:lnTo>
                  <a:pt x="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 name="文本框 1"/>
          <p:cNvSpPr txBox="1"/>
          <p:nvPr/>
        </p:nvSpPr>
        <p:spPr>
          <a:xfrm>
            <a:off x="7385050" y="5083810"/>
            <a:ext cx="4167505" cy="491490"/>
          </a:xfrm>
          <a:prstGeom prst="rect">
            <a:avLst/>
          </a:prstGeom>
          <a:noFill/>
        </p:spPr>
        <p:txBody>
          <a:bodyPr wrap="square" rtlCol="0">
            <a:spAutoFit/>
          </a:bodyPr>
          <a:p>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五、剪枝</a:t>
            </a:r>
            <a:endParaRPr lang="zh-CN" altLang="en-US"/>
          </a:p>
        </p:txBody>
      </p:sp>
      <p:sp>
        <p:nvSpPr>
          <p:cNvPr id="3" name="文本框 2"/>
          <p:cNvSpPr txBox="1"/>
          <p:nvPr/>
        </p:nvSpPr>
        <p:spPr>
          <a:xfrm>
            <a:off x="7385050" y="5652135"/>
            <a:ext cx="4279265" cy="491490"/>
          </a:xfrm>
          <a:prstGeom prst="rect">
            <a:avLst/>
          </a:prstGeom>
          <a:noFill/>
        </p:spPr>
        <p:txBody>
          <a:bodyPr wrap="square" rtlCol="0">
            <a:spAutoFit/>
          </a:bodyPr>
          <a:p>
            <a:pPr algn="l">
              <a:buClrTx/>
              <a:buSzTx/>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六、决策树实践</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1787" y="857125"/>
            <a:ext cx="1407795" cy="58356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信息熵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8" name="文本框 7"/>
          <p:cNvSpPr txBox="1"/>
          <p:nvPr/>
        </p:nvSpPr>
        <p:spPr>
          <a:xfrm>
            <a:off x="545465" y="1469390"/>
            <a:ext cx="10567670" cy="4184650"/>
          </a:xfrm>
          <a:prstGeom prst="rect">
            <a:avLst/>
          </a:prstGeom>
          <a:noFill/>
        </p:spPr>
        <p:txBody>
          <a:bodyPr wrap="square" rtlCol="0">
            <a:spAutoFit/>
          </a:bodyPr>
          <a:p>
            <a:r>
              <a:rPr lang="zh-CN" altLang="en-US" sz="2400">
                <a:latin typeface="楷体" panose="02010609060101010101" pitchFamily="49" charset="-122"/>
                <a:ea typeface="楷体" panose="02010609060101010101" pitchFamily="49" charset="-122"/>
                <a:cs typeface="楷体" panose="02010609060101010101" pitchFamily="49" charset="-122"/>
              </a:rPr>
              <a:t>信息熵越大，意味着不确定性越大；信息熵越小，则不确定性越小。</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200">
              <a:latin typeface="楷体" panose="02010609060101010101" pitchFamily="49" charset="-122"/>
              <a:ea typeface="楷体" panose="02010609060101010101" pitchFamily="49" charset="-122"/>
              <a:cs typeface="楷体" panose="02010609060101010101" pitchFamily="49" charset="-122"/>
            </a:endParaRPr>
          </a:p>
          <a:p>
            <a:pPr marL="342900" indent="-342900">
              <a:buFont typeface="Wingdings" panose="05000000000000000000" charset="0"/>
              <a:buChar char="Ø"/>
            </a:pPr>
            <a:r>
              <a:rPr lang="zh-CN" altLang="en-US" sz="2200">
                <a:latin typeface="楷体" panose="02010609060101010101" pitchFamily="49" charset="-122"/>
                <a:ea typeface="楷体" panose="02010609060101010101" pitchFamily="49" charset="-122"/>
                <a:cs typeface="楷体" panose="02010609060101010101" pitchFamily="49" charset="-122"/>
              </a:rPr>
              <a:t>例如，对于 一盏灯两种可能的状态：开和关，假设样本集合中一半是开的样本，一半是关的样本，那么信息熵为：</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endParaRPr lang="zh-CN" altLang="en-US" sz="2200">
              <a:latin typeface="楷体" panose="02010609060101010101" pitchFamily="49" charset="-122"/>
              <a:ea typeface="楷体" panose="02010609060101010101" pitchFamily="49" charset="-122"/>
              <a:cs typeface="楷体" panose="02010609060101010101" pitchFamily="49" charset="-122"/>
            </a:endParaRPr>
          </a:p>
          <a:p>
            <a:endParaRPr lang="zh-CN" altLang="en-US" sz="2200">
              <a:latin typeface="楷体" panose="02010609060101010101" pitchFamily="49" charset="-122"/>
              <a:ea typeface="楷体" panose="02010609060101010101" pitchFamily="49" charset="-122"/>
              <a:cs typeface="楷体" panose="02010609060101010101" pitchFamily="49" charset="-122"/>
            </a:endParaRPr>
          </a:p>
          <a:p>
            <a:r>
              <a:rPr lang="en-US" altLang="zh-CN" sz="2200">
                <a:latin typeface="楷体" panose="02010609060101010101" pitchFamily="49" charset="-122"/>
                <a:ea typeface="楷体" panose="02010609060101010101" pitchFamily="49" charset="-122"/>
                <a:cs typeface="楷体" panose="02010609060101010101" pitchFamily="49" charset="-122"/>
              </a:rPr>
              <a:t>  </a:t>
            </a:r>
            <a:r>
              <a:rPr lang="zh-CN" altLang="en-US" sz="2200">
                <a:latin typeface="楷体" panose="02010609060101010101" pitchFamily="49" charset="-122"/>
                <a:ea typeface="楷体" panose="02010609060101010101" pitchFamily="49" charset="-122"/>
                <a:cs typeface="楷体" panose="02010609060101010101" pitchFamily="49" charset="-122"/>
              </a:rPr>
              <a:t>在此情况下，信息熵很大，说明灯的两种状态不确定性很大。</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endParaRPr lang="zh-CN" altLang="en-US" sz="2200">
              <a:latin typeface="楷体" panose="02010609060101010101" pitchFamily="49" charset="-122"/>
              <a:ea typeface="楷体" panose="02010609060101010101" pitchFamily="49" charset="-122"/>
              <a:cs typeface="楷体" panose="02010609060101010101" pitchFamily="49" charset="-122"/>
            </a:endParaRPr>
          </a:p>
          <a:p>
            <a:pPr marL="342900" indent="-342900">
              <a:buFont typeface="Wingdings" panose="05000000000000000000" charset="0"/>
              <a:buChar char="Ø"/>
            </a:pPr>
            <a:r>
              <a:rPr lang="zh-CN" altLang="en-US" sz="2200">
                <a:latin typeface="楷体" panose="02010609060101010101" pitchFamily="49" charset="-122"/>
                <a:ea typeface="楷体" panose="02010609060101010101" pitchFamily="49" charset="-122"/>
                <a:cs typeface="楷体" panose="02010609060101010101" pitchFamily="49" charset="-122"/>
              </a:rPr>
              <a:t>假如这盏灯出现故障，无法正常打开，那么此时信息熵为：</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endParaRPr lang="zh-CN" altLang="en-US" sz="2200">
              <a:latin typeface="楷体" panose="02010609060101010101" pitchFamily="49" charset="-122"/>
              <a:ea typeface="楷体" panose="02010609060101010101" pitchFamily="49" charset="-122"/>
              <a:cs typeface="楷体" panose="02010609060101010101" pitchFamily="49" charset="-122"/>
            </a:endParaRPr>
          </a:p>
          <a:p>
            <a:endParaRPr lang="zh-CN" altLang="en-US" sz="2200">
              <a:latin typeface="楷体" panose="02010609060101010101" pitchFamily="49" charset="-122"/>
              <a:ea typeface="楷体" panose="02010609060101010101" pitchFamily="49" charset="-122"/>
              <a:cs typeface="楷体" panose="02010609060101010101" pitchFamily="49" charset="-122"/>
            </a:endParaRPr>
          </a:p>
          <a:p>
            <a:r>
              <a:rPr lang="en-US" altLang="zh-CN" sz="2200">
                <a:latin typeface="楷体" panose="02010609060101010101" pitchFamily="49" charset="-122"/>
                <a:ea typeface="楷体" panose="02010609060101010101" pitchFamily="49" charset="-122"/>
                <a:cs typeface="楷体" panose="02010609060101010101" pitchFamily="49" charset="-122"/>
              </a:rPr>
              <a:t>   </a:t>
            </a:r>
            <a:r>
              <a:rPr lang="zh-CN" altLang="en-US" sz="2200">
                <a:latin typeface="楷体" panose="02010609060101010101" pitchFamily="49" charset="-122"/>
                <a:ea typeface="楷体" panose="02010609060101010101" pitchFamily="49" charset="-122"/>
                <a:cs typeface="楷体" panose="02010609060101010101" pitchFamily="49" charset="-122"/>
              </a:rPr>
              <a:t>在此情况下，灯的状态是确定的，因此信息熵很小。</a:t>
            </a:r>
            <a:endParaRPr lang="zh-CN" altLang="en-US" sz="2200">
              <a:latin typeface="楷体" panose="02010609060101010101" pitchFamily="49" charset="-122"/>
              <a:ea typeface="楷体" panose="02010609060101010101" pitchFamily="49" charset="-122"/>
              <a:cs typeface="楷体" panose="02010609060101010101" pitchFamily="49" charset="-122"/>
            </a:endParaRPr>
          </a:p>
        </p:txBody>
      </p:sp>
      <p:pic>
        <p:nvPicPr>
          <p:cNvPr id="10" name="图片 9"/>
          <p:cNvPicPr>
            <a:picLocks noChangeAspect="1"/>
          </p:cNvPicPr>
          <p:nvPr/>
        </p:nvPicPr>
        <p:blipFill>
          <a:blip r:embed="rId1"/>
          <a:stretch>
            <a:fillRect/>
          </a:stretch>
        </p:blipFill>
        <p:spPr>
          <a:xfrm>
            <a:off x="3347720" y="4565650"/>
            <a:ext cx="3551555" cy="600710"/>
          </a:xfrm>
          <a:prstGeom prst="rect">
            <a:avLst/>
          </a:prstGeom>
        </p:spPr>
      </p:pic>
      <p:pic>
        <p:nvPicPr>
          <p:cNvPr id="11" name="图片 10"/>
          <p:cNvPicPr>
            <a:picLocks noChangeAspect="1"/>
          </p:cNvPicPr>
          <p:nvPr/>
        </p:nvPicPr>
        <p:blipFill>
          <a:blip r:embed="rId2"/>
          <a:stretch>
            <a:fillRect/>
          </a:stretch>
        </p:blipFill>
        <p:spPr>
          <a:xfrm>
            <a:off x="3347720" y="2830195"/>
            <a:ext cx="4549140" cy="669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816100" cy="58356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信息增益</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8" name="文本框 7"/>
          <p:cNvSpPr txBox="1"/>
          <p:nvPr/>
        </p:nvSpPr>
        <p:spPr>
          <a:xfrm>
            <a:off x="545465" y="1469390"/>
            <a:ext cx="10567670" cy="640715"/>
          </a:xfrm>
          <a:prstGeom prst="rect">
            <a:avLst/>
          </a:prstGeom>
          <a:noFill/>
        </p:spPr>
        <p:txBody>
          <a:bodyPr wrap="square" rtlCol="0">
            <a:noAutofit/>
          </a:bodyPr>
          <a:p>
            <a:r>
              <a:rPr lang="zh-CN" altLang="en-US" sz="2400">
                <a:latin typeface="楷体" panose="02010609060101010101" pitchFamily="49" charset="-122"/>
                <a:ea typeface="楷体" panose="02010609060101010101" pitchFamily="49" charset="-122"/>
                <a:cs typeface="楷体" panose="02010609060101010101" pitchFamily="49" charset="-122"/>
              </a:rPr>
              <a:t>信息增益是针对某一种自变量而言的，假设为 X（一维）</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200">
              <a:latin typeface="楷体" panose="02010609060101010101" pitchFamily="49" charset="-122"/>
              <a:ea typeface="楷体" panose="02010609060101010101" pitchFamily="49" charset="-122"/>
              <a:cs typeface="楷体" panose="02010609060101010101" pitchFamily="49" charset="-122"/>
            </a:endParaRPr>
          </a:p>
        </p:txBody>
      </p:sp>
      <p:pic>
        <p:nvPicPr>
          <p:cNvPr id="4" name="图片 3"/>
          <p:cNvPicPr>
            <a:picLocks noChangeAspect="1"/>
          </p:cNvPicPr>
          <p:nvPr/>
        </p:nvPicPr>
        <p:blipFill>
          <a:blip r:embed="rId1"/>
          <a:stretch>
            <a:fillRect/>
          </a:stretch>
        </p:blipFill>
        <p:spPr>
          <a:xfrm>
            <a:off x="612775" y="2014855"/>
            <a:ext cx="10382885" cy="3801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816100" cy="58356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信息增益</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8" name="文本框 7"/>
          <p:cNvSpPr txBox="1"/>
          <p:nvPr/>
        </p:nvSpPr>
        <p:spPr>
          <a:xfrm>
            <a:off x="545465" y="1469390"/>
            <a:ext cx="10567670" cy="4267835"/>
          </a:xfrm>
          <a:prstGeom prst="rect">
            <a:avLst/>
          </a:prstGeom>
          <a:noFill/>
        </p:spPr>
        <p:txBody>
          <a:bodyPr wrap="square" rtlCol="0">
            <a:noAutofit/>
          </a:bodyPr>
          <a:p>
            <a:r>
              <a:rPr lang="zh-CN" altLang="en-US" sz="2400">
                <a:latin typeface="楷体" panose="02010609060101010101" pitchFamily="49" charset="-122"/>
                <a:ea typeface="楷体" panose="02010609060101010101" pitchFamily="49" charset="-122"/>
                <a:cs typeface="楷体" panose="02010609060101010101" pitchFamily="49" charset="-122"/>
              </a:rPr>
              <a:t>信息增益（information gain）表示自变量 X 使目标不确定性减少的程度。信息增益计算公式如下：</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r>
              <a:rPr lang="zh-CN" altLang="en-US" sz="2400">
                <a:latin typeface="楷体" panose="02010609060101010101" pitchFamily="49" charset="-122"/>
                <a:ea typeface="楷体" panose="02010609060101010101" pitchFamily="49" charset="-122"/>
                <a:cs typeface="楷体" panose="02010609060101010101" pitchFamily="49" charset="-122"/>
              </a:rPr>
              <a:t>其中 H(Y) 此时称为父节点的信息熵以及</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marL="342900" indent="-342900">
              <a:buFont typeface="Wingdings" panose="05000000000000000000" charset="0"/>
              <a:buChar char="Ø"/>
            </a:pPr>
            <a:r>
              <a:rPr lang="zh-CN" altLang="en-US" sz="2400">
                <a:latin typeface="楷体" panose="02010609060101010101" pitchFamily="49" charset="-122"/>
                <a:ea typeface="楷体" panose="02010609060101010101" pitchFamily="49" charset="-122"/>
                <a:cs typeface="楷体" panose="02010609060101010101" pitchFamily="49" charset="-122"/>
              </a:rPr>
              <a:t>信息增益是自变量划分前的信息熵与自变量划分后加权信息熵的差值，即</a:t>
            </a:r>
            <a:r>
              <a:rPr lang="zh-CN" altLang="en-US" sz="2400" b="1">
                <a:latin typeface="楷体" panose="02010609060101010101" pitchFamily="49" charset="-122"/>
                <a:ea typeface="楷体" panose="02010609060101010101" pitchFamily="49" charset="-122"/>
                <a:cs typeface="楷体" panose="02010609060101010101" pitchFamily="49" charset="-122"/>
              </a:rPr>
              <a:t>信息增益 = 信息熵 - 条件熵</a:t>
            </a:r>
            <a:r>
              <a:rPr lang="zh-CN" altLang="en-US" sz="2400">
                <a:latin typeface="楷体" panose="02010609060101010101" pitchFamily="49" charset="-122"/>
                <a:ea typeface="楷体" panose="02010609060101010101" pitchFamily="49" charset="-122"/>
                <a:cs typeface="楷体" panose="02010609060101010101" pitchFamily="49" charset="-122"/>
              </a:rPr>
              <a:t>。</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marL="342900" indent="-342900">
              <a:buFont typeface="Wingdings" panose="05000000000000000000" charset="0"/>
              <a:buChar char="Ø"/>
            </a:pPr>
            <a:r>
              <a:rPr lang="zh-CN" altLang="en-US" sz="2400">
                <a:latin typeface="楷体" panose="02010609060101010101" pitchFamily="49" charset="-122"/>
                <a:ea typeface="楷体" panose="02010609060101010101" pitchFamily="49" charset="-122"/>
                <a:cs typeface="楷体" panose="02010609060101010101" pitchFamily="49" charset="-122"/>
              </a:rPr>
              <a:t>信息增益越大，则意味着使用自变量来进行划分所获得的“纯度提升”越大。</a:t>
            </a:r>
            <a:endParaRPr lang="zh-CN" altLang="en-US" sz="2400">
              <a:latin typeface="楷体" panose="02010609060101010101" pitchFamily="49" charset="-122"/>
              <a:ea typeface="楷体" panose="02010609060101010101" pitchFamily="49" charset="-122"/>
              <a:cs typeface="楷体" panose="02010609060101010101" pitchFamily="49" charset="-122"/>
            </a:endParaRPr>
          </a:p>
        </p:txBody>
      </p:sp>
      <p:pic>
        <p:nvPicPr>
          <p:cNvPr id="3" name="图片 2"/>
          <p:cNvPicPr>
            <a:picLocks noChangeAspect="1"/>
          </p:cNvPicPr>
          <p:nvPr/>
        </p:nvPicPr>
        <p:blipFill>
          <a:blip r:embed="rId1"/>
          <a:stretch>
            <a:fillRect/>
          </a:stretch>
        </p:blipFill>
        <p:spPr>
          <a:xfrm>
            <a:off x="3178175" y="2209800"/>
            <a:ext cx="5302250" cy="723900"/>
          </a:xfrm>
          <a:prstGeom prst="rect">
            <a:avLst/>
          </a:prstGeom>
        </p:spPr>
      </p:pic>
      <p:pic>
        <p:nvPicPr>
          <p:cNvPr id="5" name="图片 4"/>
          <p:cNvPicPr>
            <a:picLocks noChangeAspect="1"/>
          </p:cNvPicPr>
          <p:nvPr/>
        </p:nvPicPr>
        <p:blipFill>
          <a:blip r:embed="rId2"/>
          <a:stretch>
            <a:fillRect/>
          </a:stretch>
        </p:blipFill>
        <p:spPr>
          <a:xfrm>
            <a:off x="3295650" y="3343275"/>
            <a:ext cx="5213350" cy="723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816100" cy="58356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信息增益</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8" name="文本框 7"/>
          <p:cNvSpPr txBox="1"/>
          <p:nvPr/>
        </p:nvSpPr>
        <p:spPr>
          <a:xfrm>
            <a:off x="545465" y="1440815"/>
            <a:ext cx="5347970" cy="4430395"/>
          </a:xfrm>
          <a:prstGeom prst="rect">
            <a:avLst/>
          </a:prstGeom>
          <a:noFill/>
        </p:spPr>
        <p:txBody>
          <a:bodyPr wrap="square" rtlCol="0">
            <a:noAutofit/>
          </a:bodyPr>
          <a:p>
            <a:r>
              <a:rPr lang="zh-CN" altLang="en-US" sz="2400">
                <a:latin typeface="楷体" panose="02010609060101010101" pitchFamily="49" charset="-122"/>
                <a:ea typeface="楷体" panose="02010609060101010101" pitchFamily="49" charset="-122"/>
                <a:cs typeface="楷体" panose="02010609060101010101" pitchFamily="49" charset="-122"/>
              </a:rPr>
              <a:t>实例：</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r>
              <a:rPr lang="zh-CN" altLang="en-US" sz="2400">
                <a:latin typeface="楷体" panose="02010609060101010101" pitchFamily="49" charset="-122"/>
                <a:ea typeface="楷体" panose="02010609060101010101" pitchFamily="49" charset="-122"/>
                <a:cs typeface="楷体" panose="02010609060101010101" pitchFamily="49" charset="-122"/>
              </a:rPr>
              <a:t>该实例是根据天气状况来决定是否打网球，影响打网球的自变量包括天气、温度、是否有风。</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r>
              <a:rPr lang="zh-CN" altLang="en-US" sz="2400">
                <a:latin typeface="楷体" panose="02010609060101010101" pitchFamily="49" charset="-122"/>
                <a:ea typeface="楷体" panose="02010609060101010101" pitchFamily="49" charset="-122"/>
                <a:cs typeface="楷体" panose="02010609060101010101" pitchFamily="49" charset="-122"/>
              </a:rPr>
              <a:t>数据集如表5.1所示，数据集中一共包括 10 个样本，构建决策树算法对是否适合打网球进行预测。</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marL="342900" indent="-342900">
              <a:buFont typeface="Wingdings" panose="05000000000000000000" charset="0"/>
              <a:buChar char="Ø"/>
            </a:pPr>
            <a:r>
              <a:rPr lang="zh-CN" altLang="en-US" sz="2400">
                <a:latin typeface="楷体" panose="02010609060101010101" pitchFamily="49" charset="-122"/>
                <a:ea typeface="楷体" panose="02010609060101010101" pitchFamily="49" charset="-122"/>
                <a:cs typeface="楷体" panose="02010609060101010101" pitchFamily="49" charset="-122"/>
              </a:rPr>
              <a:t>首先计算划分前根节点的信息熵，根节点是否打网球两类的样本所占比例分别为 6/10和 4/10 ，信息熵计算公式为：</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p:txBody>
      </p:sp>
      <p:pic>
        <p:nvPicPr>
          <p:cNvPr id="4" name="图片 3"/>
          <p:cNvPicPr>
            <a:picLocks noChangeAspect="1"/>
          </p:cNvPicPr>
          <p:nvPr/>
        </p:nvPicPr>
        <p:blipFill>
          <a:blip r:embed="rId1"/>
          <a:stretch>
            <a:fillRect/>
          </a:stretch>
        </p:blipFill>
        <p:spPr>
          <a:xfrm>
            <a:off x="5977890" y="1402715"/>
            <a:ext cx="5231130" cy="4109085"/>
          </a:xfrm>
          <a:prstGeom prst="rect">
            <a:avLst/>
          </a:prstGeom>
        </p:spPr>
      </p:pic>
      <p:pic>
        <p:nvPicPr>
          <p:cNvPr id="6" name="图片 5"/>
          <p:cNvPicPr>
            <a:picLocks noChangeAspect="1"/>
          </p:cNvPicPr>
          <p:nvPr/>
        </p:nvPicPr>
        <p:blipFill>
          <a:blip r:embed="rId2"/>
          <a:stretch>
            <a:fillRect/>
          </a:stretch>
        </p:blipFill>
        <p:spPr>
          <a:xfrm>
            <a:off x="2693670" y="5494020"/>
            <a:ext cx="7207250" cy="971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816100" cy="58356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信息增益</a:t>
            </a:r>
            <a:endParaRPr lang="en-US" altLang="zh-CN"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8" name="文本框 7"/>
              <p:cNvSpPr txBox="1"/>
              <p:nvPr/>
            </p:nvSpPr>
            <p:spPr>
              <a:xfrm>
                <a:off x="325120" y="1469390"/>
                <a:ext cx="11035665" cy="4775200"/>
              </a:xfrm>
              <a:prstGeom prst="rect">
                <a:avLst/>
              </a:prstGeom>
              <a:noFill/>
            </p:spPr>
            <p:txBody>
              <a:bodyPr wrap="square" rtlCol="0">
                <a:noAutofit/>
              </a:bodyPr>
              <a:p>
                <a:pPr marL="342900" indent="-342900">
                  <a:buFont typeface="Wingdings" panose="05000000000000000000" charset="0"/>
                  <a:buChar char="Ø"/>
                </a:pPr>
                <a:r>
                  <a:rPr lang="zh-CN" altLang="en-US" sz="2400">
                    <a:latin typeface="楷体" panose="02010609060101010101" pitchFamily="49" charset="-122"/>
                    <a:ea typeface="楷体" panose="02010609060101010101" pitchFamily="49" charset="-122"/>
                    <a:cs typeface="楷体" panose="02010609060101010101" pitchFamily="49" charset="-122"/>
                  </a:rPr>
                  <a:t>假设因变量 Y“是否打球”分别用 1 和 2 表示，Y =1 表示打球，Y =2 表示不打球。</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marL="342900" indent="-342900">
                  <a:buFont typeface="Wingdings" panose="05000000000000000000" charset="0"/>
                  <a:buChar char="Ø"/>
                </a:pPr>
                <a:r>
                  <a:rPr lang="zh-CN" altLang="en-US" sz="2400">
                    <a:latin typeface="楷体" panose="02010609060101010101" pitchFamily="49" charset="-122"/>
                    <a:ea typeface="楷体" panose="02010609060101010101" pitchFamily="49" charset="-122"/>
                    <a:cs typeface="楷体" panose="02010609060101010101" pitchFamily="49" charset="-122"/>
                  </a:rPr>
                  <a:t>在此基础上，首先计算天气的信息增益，对于天气，自变量取值包括：晴、阴、雨，分别应节点 </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400" i="1">
                            <a:latin typeface="Cambria Math" panose="02040503050406030204" pitchFamily="18" charset="0"/>
                            <a:ea typeface="楷体" panose="02010609060101010101" pitchFamily="49" charset="-122"/>
                            <a:cs typeface="Cambria Math" panose="02040503050406030204" pitchFamily="18" charset="0"/>
                          </a:rPr>
                          <m:t>𝑅</m:t>
                        </m:r>
                      </m:e>
                      <m:sub>
                        <m:r>
                          <a:rPr lang="en-US" altLang="zh-CN" sz="2400" i="1">
                            <a:latin typeface="Cambria Math" panose="02040503050406030204" pitchFamily="18" charset="0"/>
                            <a:ea typeface="楷体" panose="02010609060101010101" pitchFamily="49" charset="-122"/>
                            <a:cs typeface="Cambria Math" panose="02040503050406030204" pitchFamily="18" charset="0"/>
                          </a:rPr>
                          <m:t>1</m:t>
                        </m:r>
                      </m:sub>
                    </m:sSub>
                  </m:oMath>
                </a14:m>
                <a:r>
                  <a:rPr lang="zh-CN" altLang="en-US" sz="2400">
                    <a:latin typeface="楷体" panose="02010609060101010101" pitchFamily="49" charset="-122"/>
                    <a:ea typeface="楷体" panose="02010609060101010101" pitchFamily="49" charset="-122"/>
                    <a:cs typeface="楷体" panose="02010609060101010101" pitchFamily="49" charset="-122"/>
                  </a:rPr>
                  <a:t>、</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400" i="1">
                            <a:latin typeface="Cambria Math" panose="02040503050406030204" pitchFamily="18" charset="0"/>
                            <a:ea typeface="楷体" panose="02010609060101010101" pitchFamily="49" charset="-122"/>
                            <a:cs typeface="Cambria Math" panose="02040503050406030204" pitchFamily="18" charset="0"/>
                          </a:rPr>
                          <m:t>𝑅</m:t>
                        </m:r>
                      </m:e>
                      <m:sub>
                        <m:r>
                          <a:rPr lang="en-US" altLang="zh-CN" sz="2400" i="1">
                            <a:latin typeface="Cambria Math" panose="02040503050406030204" pitchFamily="18" charset="0"/>
                            <a:ea typeface="楷体" panose="02010609060101010101" pitchFamily="49" charset="-122"/>
                            <a:cs typeface="Cambria Math" panose="02040503050406030204" pitchFamily="18" charset="0"/>
                          </a:rPr>
                          <m:t>2</m:t>
                        </m:r>
                      </m:sub>
                    </m:sSub>
                  </m:oMath>
                </a14:m>
                <a:r>
                  <a:rPr lang="zh-CN" altLang="en-US" sz="2400">
                    <a:latin typeface="楷体" panose="02010609060101010101" pitchFamily="49" charset="-122"/>
                    <a:ea typeface="楷体" panose="02010609060101010101" pitchFamily="49" charset="-122"/>
                    <a:cs typeface="楷体" panose="02010609060101010101" pitchFamily="49" charset="-122"/>
                  </a:rPr>
                  <a:t>、</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400" i="1">
                            <a:latin typeface="Cambria Math" panose="02040503050406030204" pitchFamily="18" charset="0"/>
                            <a:ea typeface="楷体" panose="02010609060101010101" pitchFamily="49" charset="-122"/>
                            <a:cs typeface="Cambria Math" panose="02040503050406030204" pitchFamily="18" charset="0"/>
                          </a:rPr>
                          <m:t>𝑅</m:t>
                        </m:r>
                      </m:e>
                      <m:sub>
                        <m:r>
                          <a:rPr lang="en-US" altLang="zh-CN" sz="2400" i="1">
                            <a:latin typeface="Cambria Math" panose="02040503050406030204" pitchFamily="18" charset="0"/>
                            <a:ea typeface="楷体" panose="02010609060101010101" pitchFamily="49" charset="-122"/>
                            <a:cs typeface="Cambria Math" panose="02040503050406030204" pitchFamily="18" charset="0"/>
                          </a:rPr>
                          <m:t>3</m:t>
                        </m:r>
                      </m:sub>
                    </m:sSub>
                  </m:oMath>
                </a14:m>
                <a:r>
                  <a:rPr lang="zh-CN" altLang="en-US" sz="2400">
                    <a:latin typeface="楷体" panose="02010609060101010101" pitchFamily="49" charset="-122"/>
                    <a:ea typeface="楷体" panose="02010609060101010101" pitchFamily="49" charset="-122"/>
                    <a:cs typeface="楷体" panose="02010609060101010101" pitchFamily="49" charset="-122"/>
                  </a:rPr>
                  <a:t>。其中对于“晴”取值，共有 4 个样本，即 </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cs typeface="Cambria Math" panose="02040503050406030204" pitchFamily="18" charset="0"/>
                          </a:rPr>
                        </m:ctrlPr>
                      </m:sSubPr>
                      <m:e>
                        <m:r>
                          <a:rPr lang="zh-CN" altLang="en-US" sz="2400">
                            <a:latin typeface="楷体" panose="02010609060101010101" pitchFamily="49" charset="-122"/>
                            <a:ea typeface="楷体" panose="02010609060101010101" pitchFamily="49" charset="-122"/>
                            <a:cs typeface="楷体" panose="02010609060101010101" pitchFamily="49" charset="-122"/>
                            <a:sym typeface="+mn-ea"/>
                          </a:rPr>
                          <m:t>𝑛</m:t>
                        </m:r>
                      </m:e>
                      <m:sub>
                        <m:r>
                          <a:rPr lang="en-US" altLang="zh-CN" sz="2400" i="1">
                            <a:latin typeface="Cambria Math" panose="02040503050406030204" pitchFamily="18" charset="0"/>
                            <a:ea typeface="楷体" panose="02010609060101010101" pitchFamily="49" charset="-122"/>
                            <a:cs typeface="Cambria Math" panose="02040503050406030204" pitchFamily="18" charset="0"/>
                          </a:rPr>
                          <m:t>1</m:t>
                        </m:r>
                      </m:sub>
                    </m:sSub>
                  </m:oMath>
                </a14:m>
                <a:r>
                  <a:rPr lang="zh-CN" altLang="en-US" sz="2400">
                    <a:latin typeface="楷体" panose="02010609060101010101" pitchFamily="49" charset="-122"/>
                    <a:ea typeface="楷体" panose="02010609060101010101" pitchFamily="49" charset="-122"/>
                    <a:cs typeface="楷体" panose="02010609060101010101" pitchFamily="49" charset="-122"/>
                  </a:rPr>
                  <a:t> = 4，打球数量占比为：</a:t>
                </a:r>
                <a:r>
                  <a:rPr lang="en-US" altLang="zh-CN" sz="2400">
                    <a:latin typeface="楷体" panose="02010609060101010101" pitchFamily="49" charset="-122"/>
                    <a:ea typeface="楷体" panose="02010609060101010101" pitchFamily="49" charset="-122"/>
                    <a:cs typeface="楷体" panose="02010609060101010101" pitchFamily="49" charset="-122"/>
                  </a:rPr>
                  <a:t>             </a:t>
                </a:r>
                <a:r>
                  <a:rPr lang="zh-CN" altLang="en-US" sz="2400">
                    <a:latin typeface="楷体" panose="02010609060101010101" pitchFamily="49" charset="-122"/>
                    <a:ea typeface="楷体" panose="02010609060101010101" pitchFamily="49" charset="-122"/>
                    <a:cs typeface="楷体" panose="02010609060101010101" pitchFamily="49" charset="-122"/>
                  </a:rPr>
                  <a:t>，不打球数量占比为：</a:t>
                </a:r>
                <a:r>
                  <a:rPr lang="en-US" altLang="zh-CN" sz="2400">
                    <a:latin typeface="楷体" panose="02010609060101010101" pitchFamily="49" charset="-122"/>
                    <a:ea typeface="楷体" panose="02010609060101010101" pitchFamily="49" charset="-122"/>
                    <a:cs typeface="楷体" panose="02010609060101010101" pitchFamily="49" charset="-122"/>
                  </a:rPr>
                  <a:t>             </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marL="342900" indent="-342900">
                  <a:buFont typeface="Wingdings" panose="05000000000000000000" charset="0"/>
                  <a:buChar char="Ø"/>
                </a:pPr>
                <a:r>
                  <a:rPr lang="zh-CN" altLang="en-US" sz="2400">
                    <a:latin typeface="楷体" panose="02010609060101010101" pitchFamily="49" charset="-122"/>
                    <a:ea typeface="楷体" panose="02010609060101010101" pitchFamily="49" charset="-122"/>
                    <a:cs typeface="楷体" panose="02010609060101010101" pitchFamily="49" charset="-122"/>
                  </a:rPr>
                  <a:t>对天气的其他取值采用同样的计算方式。首先根据公式（5.4.3），分别计算不同自变量取值的信息熵：</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charset="0"/>
                  <a:buNone/>
                </a:pPr>
                <a:endParaRPr lang="zh-CN" altLang="en-US" sz="240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325120" y="1469390"/>
                <a:ext cx="11035665" cy="4775200"/>
              </a:xfrm>
              <a:prstGeom prst="rect">
                <a:avLst/>
              </a:prstGeom>
              <a:blipFill rotWithShape="1">
                <a:blip r:embed="rId1"/>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2"/>
          <a:stretch>
            <a:fillRect/>
          </a:stretch>
        </p:blipFill>
        <p:spPr>
          <a:xfrm>
            <a:off x="4304030" y="2989580"/>
            <a:ext cx="2070100" cy="457200"/>
          </a:xfrm>
          <a:prstGeom prst="rect">
            <a:avLst/>
          </a:prstGeom>
        </p:spPr>
      </p:pic>
      <p:pic>
        <p:nvPicPr>
          <p:cNvPr id="6" name="图片 5"/>
          <p:cNvPicPr>
            <a:picLocks noChangeAspect="1"/>
          </p:cNvPicPr>
          <p:nvPr/>
        </p:nvPicPr>
        <p:blipFill>
          <a:blip r:embed="rId3"/>
          <a:stretch>
            <a:fillRect/>
          </a:stretch>
        </p:blipFill>
        <p:spPr>
          <a:xfrm>
            <a:off x="9364345" y="2989580"/>
            <a:ext cx="2082800" cy="457200"/>
          </a:xfrm>
          <a:prstGeom prst="rect">
            <a:avLst/>
          </a:prstGeom>
        </p:spPr>
      </p:pic>
      <p:pic>
        <p:nvPicPr>
          <p:cNvPr id="7" name="图片 6"/>
          <p:cNvPicPr>
            <a:picLocks noChangeAspect="1"/>
          </p:cNvPicPr>
          <p:nvPr/>
        </p:nvPicPr>
        <p:blipFill>
          <a:blip r:embed="rId4"/>
          <a:stretch>
            <a:fillRect/>
          </a:stretch>
        </p:blipFill>
        <p:spPr>
          <a:xfrm>
            <a:off x="4408170" y="4320540"/>
            <a:ext cx="4603750" cy="1885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816100" cy="58356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信息增益</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8" name="文本框 7"/>
          <p:cNvSpPr txBox="1"/>
          <p:nvPr/>
        </p:nvSpPr>
        <p:spPr>
          <a:xfrm>
            <a:off x="545465" y="1469390"/>
            <a:ext cx="10796905" cy="3416935"/>
          </a:xfrm>
          <a:prstGeom prst="rect">
            <a:avLst/>
          </a:prstGeom>
          <a:noFill/>
        </p:spPr>
        <p:txBody>
          <a:bodyPr wrap="square" rtlCol="0">
            <a:noAutofit/>
          </a:bodyPr>
          <a:p>
            <a:pPr marL="342900" indent="-342900">
              <a:buFont typeface="Wingdings" panose="05000000000000000000" charset="0"/>
              <a:buChar char="Ø"/>
            </a:pPr>
            <a:r>
              <a:rPr lang="zh-CN" altLang="en-US" sz="2400">
                <a:latin typeface="楷体" panose="02010609060101010101" pitchFamily="49" charset="-122"/>
                <a:ea typeface="楷体" panose="02010609060101010101" pitchFamily="49" charset="-122"/>
                <a:cs typeface="楷体" panose="02010609060101010101" pitchFamily="49" charset="-122"/>
              </a:rPr>
              <a:t>信息增益：</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charset="0"/>
              <a:buNone/>
            </a:pPr>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charset="0"/>
              <a:buNone/>
            </a:pPr>
            <a:endParaRPr lang="zh-CN" altLang="en-US" sz="2400">
              <a:latin typeface="楷体" panose="02010609060101010101" pitchFamily="49" charset="-122"/>
              <a:ea typeface="楷体" panose="02010609060101010101" pitchFamily="49" charset="-122"/>
              <a:cs typeface="楷体" panose="02010609060101010101" pitchFamily="49" charset="-122"/>
            </a:endParaRPr>
          </a:p>
        </p:txBody>
      </p:sp>
      <p:pic>
        <p:nvPicPr>
          <p:cNvPr id="3" name="图片 2"/>
          <p:cNvPicPr>
            <a:picLocks noChangeAspect="1"/>
          </p:cNvPicPr>
          <p:nvPr/>
        </p:nvPicPr>
        <p:blipFill>
          <a:blip r:embed="rId1"/>
          <a:stretch>
            <a:fillRect/>
          </a:stretch>
        </p:blipFill>
        <p:spPr>
          <a:xfrm>
            <a:off x="850265" y="1857375"/>
            <a:ext cx="9353550" cy="3028950"/>
          </a:xfrm>
          <a:prstGeom prst="rect">
            <a:avLst/>
          </a:prstGeom>
        </p:spPr>
      </p:pic>
      <p:sp>
        <p:nvSpPr>
          <p:cNvPr id="5" name="文本框 4"/>
          <p:cNvSpPr txBox="1"/>
          <p:nvPr/>
        </p:nvSpPr>
        <p:spPr>
          <a:xfrm>
            <a:off x="878840" y="5085715"/>
            <a:ext cx="9444355" cy="768350"/>
          </a:xfrm>
          <a:prstGeom prst="rect">
            <a:avLst/>
          </a:prstGeom>
          <a:noFill/>
        </p:spPr>
        <p:txBody>
          <a:bodyPr wrap="square" rtlCol="0">
            <a:spAutoFit/>
          </a:bodyPr>
          <a:p>
            <a:r>
              <a:rPr lang="zh-CN" altLang="en-US" sz="2200">
                <a:latin typeface="楷体" panose="02010609060101010101" pitchFamily="49" charset="-122"/>
                <a:ea typeface="楷体" panose="02010609060101010101" pitchFamily="49" charset="-122"/>
              </a:rPr>
              <a:t>由信息增益的计算结果可以看出，天气的信息增益最大，因此首先选择</a:t>
            </a:r>
            <a:r>
              <a:rPr lang="zh-CN" altLang="en-US" sz="2200" b="1">
                <a:latin typeface="楷体" panose="02010609060101010101" pitchFamily="49" charset="-122"/>
                <a:ea typeface="楷体" panose="02010609060101010101" pitchFamily="49" charset="-122"/>
              </a:rPr>
              <a:t>天气</a:t>
            </a:r>
            <a:r>
              <a:rPr lang="zh-CN" altLang="en-US" sz="2200">
                <a:latin typeface="楷体" panose="02010609060101010101" pitchFamily="49" charset="-122"/>
                <a:ea typeface="楷体" panose="02010609060101010101" pitchFamily="49" charset="-122"/>
              </a:rPr>
              <a:t>作为划分自变量。</a:t>
            </a:r>
            <a:endParaRPr lang="zh-CN" altLang="en-US" sz="220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407795" cy="58356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增益率</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8" name="文本框 7"/>
          <p:cNvSpPr txBox="1"/>
          <p:nvPr/>
        </p:nvSpPr>
        <p:spPr>
          <a:xfrm>
            <a:off x="545465" y="1469390"/>
            <a:ext cx="10864215" cy="3416935"/>
          </a:xfrm>
          <a:prstGeom prst="rect">
            <a:avLst/>
          </a:prstGeom>
          <a:noFill/>
        </p:spPr>
        <p:txBody>
          <a:bodyPr wrap="square" rtlCol="0">
            <a:noAutofit/>
          </a:bodyPr>
          <a:p>
            <a:pPr marL="0" indent="0">
              <a:buFont typeface="Wingdings" panose="05000000000000000000" charset="0"/>
              <a:buNone/>
            </a:pPr>
            <a:r>
              <a:rPr lang="zh-CN" altLang="en-US" sz="2400">
                <a:latin typeface="楷体" panose="02010609060101010101" pitchFamily="49" charset="-122"/>
                <a:ea typeface="楷体" panose="02010609060101010101" pitchFamily="49" charset="-122"/>
                <a:cs typeface="楷体" panose="02010609060101010101" pitchFamily="49" charset="-122"/>
              </a:rPr>
              <a:t>信息增益率（information gain ratio）在信息增益的基础上增加了惩罚项，惩罚项是特征的固有值，是为了避免自变量值个数对信息增益的影响而设计的。</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marL="342900" indent="-342900">
              <a:buFont typeface="Wingdings" panose="05000000000000000000" charset="0"/>
              <a:buChar char="Ø"/>
            </a:pP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marL="342900" indent="-342900">
              <a:buFont typeface="Wingdings" panose="05000000000000000000" charset="0"/>
              <a:buChar char="Ø"/>
            </a:pPr>
            <a:r>
              <a:rPr lang="zh-CN" altLang="en-US" sz="2400">
                <a:latin typeface="楷体" panose="02010609060101010101" pitchFamily="49" charset="-122"/>
                <a:ea typeface="楷体" panose="02010609060101010101" pitchFamily="49" charset="-122"/>
                <a:cs typeface="楷体" panose="02010609060101010101" pitchFamily="49" charset="-122"/>
              </a:rPr>
              <a:t>信息增益率的定义如下：</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charset="0"/>
              <a:buNone/>
            </a:pPr>
            <a:endParaRPr lang="zh-CN" altLang="en-US" sz="2400">
              <a:latin typeface="楷体" panose="02010609060101010101" pitchFamily="49" charset="-122"/>
              <a:ea typeface="楷体" panose="02010609060101010101" pitchFamily="49" charset="-122"/>
              <a:cs typeface="楷体" panose="02010609060101010101" pitchFamily="49" charset="-122"/>
            </a:endParaRPr>
          </a:p>
        </p:txBody>
      </p:sp>
      <p:pic>
        <p:nvPicPr>
          <p:cNvPr id="4" name="图片 3"/>
          <p:cNvPicPr>
            <a:picLocks noChangeAspect="1"/>
          </p:cNvPicPr>
          <p:nvPr/>
        </p:nvPicPr>
        <p:blipFill>
          <a:blip r:embed="rId1"/>
          <a:stretch>
            <a:fillRect/>
          </a:stretch>
        </p:blipFill>
        <p:spPr>
          <a:xfrm>
            <a:off x="2123440" y="2987040"/>
            <a:ext cx="7708900" cy="2159000"/>
          </a:xfrm>
          <a:prstGeom prst="rect">
            <a:avLst/>
          </a:prstGeom>
        </p:spPr>
      </p:pic>
      <p:sp>
        <p:nvSpPr>
          <p:cNvPr id="6" name="文本框 5"/>
          <p:cNvSpPr txBox="1"/>
          <p:nvPr/>
        </p:nvSpPr>
        <p:spPr>
          <a:xfrm>
            <a:off x="655955" y="5344160"/>
            <a:ext cx="9491980" cy="829945"/>
          </a:xfrm>
          <a:prstGeom prst="rect">
            <a:avLst/>
          </a:prstGeom>
          <a:noFill/>
        </p:spPr>
        <p:txBody>
          <a:bodyPr wrap="square" rtlCol="0">
            <a:spAutoFit/>
          </a:bodyPr>
          <a:p>
            <a:r>
              <a:rPr lang="zh-CN" altLang="en-US" sz="2400">
                <a:latin typeface="楷体" panose="02010609060101010101" pitchFamily="49" charset="-122"/>
                <a:ea typeface="楷体" panose="02010609060101010101" pitchFamily="49" charset="-122"/>
                <a:cs typeface="楷体" panose="02010609060101010101" pitchFamily="49" charset="-122"/>
              </a:rPr>
              <a:t>一般的话，某个自变量的取值数目越多，则 IV 值越大。</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r>
              <a:rPr lang="zh-CN" altLang="en-US" sz="2400">
                <a:latin typeface="楷体" panose="02010609060101010101" pitchFamily="49" charset="-122"/>
                <a:ea typeface="楷体" panose="02010609060101010101" pitchFamily="49" charset="-122"/>
                <a:cs typeface="楷体" panose="02010609060101010101" pitchFamily="49" charset="-122"/>
              </a:rPr>
              <a:t>以上面打网球的例子，计算各自变量增益率</a:t>
            </a:r>
            <a:r>
              <a:rPr lang="en-US" altLang="zh-CN" sz="2400">
                <a:latin typeface="楷体" panose="02010609060101010101" pitchFamily="49" charset="-122"/>
                <a:ea typeface="楷体" panose="02010609060101010101" pitchFamily="49" charset="-122"/>
                <a:cs typeface="楷体" panose="02010609060101010101" pitchFamily="49" charset="-122"/>
              </a:rPr>
              <a:t>,</a:t>
            </a:r>
            <a:r>
              <a:rPr lang="zh-CN" altLang="en-US" sz="2400">
                <a:latin typeface="楷体" panose="02010609060101010101" pitchFamily="49" charset="-122"/>
                <a:ea typeface="楷体" panose="02010609060101010101" pitchFamily="49" charset="-122"/>
                <a:cs typeface="楷体" panose="02010609060101010101" pitchFamily="49" charset="-122"/>
              </a:rPr>
              <a:t>如下：</a:t>
            </a:r>
            <a:endParaRPr lang="zh-CN" altLang="en-US" sz="240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407795" cy="58356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增益率</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8" name="文本框 7"/>
          <p:cNvSpPr txBox="1"/>
          <p:nvPr/>
        </p:nvSpPr>
        <p:spPr>
          <a:xfrm>
            <a:off x="545465" y="1332230"/>
            <a:ext cx="7281545" cy="2343785"/>
          </a:xfrm>
          <a:prstGeom prst="rect">
            <a:avLst/>
          </a:prstGeom>
          <a:noFill/>
        </p:spPr>
        <p:txBody>
          <a:bodyPr wrap="square" rtlCol="0">
            <a:noAutofit/>
          </a:bodyPr>
          <a:p>
            <a:pPr marL="342900" indent="-342900">
              <a:buFont typeface="Wingdings" panose="05000000000000000000" charset="0"/>
              <a:buChar char="Ø"/>
            </a:pPr>
            <a:r>
              <a:rPr lang="zh-CN" altLang="en-US" sz="2200">
                <a:latin typeface="楷体" panose="02010609060101010101" pitchFamily="49" charset="-122"/>
                <a:ea typeface="楷体" panose="02010609060101010101" pitchFamily="49" charset="-122"/>
                <a:cs typeface="楷体" panose="02010609060101010101" pitchFamily="49" charset="-122"/>
              </a:rPr>
              <a:t>首先计算各自变量的 IV 值：</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charset="0"/>
              <a:buNone/>
            </a:pPr>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charset="0"/>
              <a:buNone/>
            </a:pPr>
            <a:endParaRPr lang="zh-CN" altLang="en-US" sz="2400">
              <a:latin typeface="楷体" panose="02010609060101010101" pitchFamily="49" charset="-122"/>
              <a:ea typeface="楷体" panose="02010609060101010101" pitchFamily="49" charset="-122"/>
              <a:cs typeface="楷体" panose="02010609060101010101" pitchFamily="49" charset="-122"/>
            </a:endParaRPr>
          </a:p>
        </p:txBody>
      </p:sp>
      <p:sp>
        <p:nvSpPr>
          <p:cNvPr id="6" name="文本框 5"/>
          <p:cNvSpPr txBox="1"/>
          <p:nvPr/>
        </p:nvSpPr>
        <p:spPr>
          <a:xfrm>
            <a:off x="545465" y="3676015"/>
            <a:ext cx="5299710" cy="429895"/>
          </a:xfrm>
          <a:prstGeom prst="rect">
            <a:avLst/>
          </a:prstGeom>
          <a:noFill/>
        </p:spPr>
        <p:txBody>
          <a:bodyPr wrap="square" rtlCol="0">
            <a:spAutoFit/>
          </a:bodyPr>
          <a:p>
            <a:pPr marL="342900" indent="-342900">
              <a:buFont typeface="Wingdings" panose="05000000000000000000" charset="0"/>
              <a:buChar char="Ø"/>
            </a:pPr>
            <a:r>
              <a:rPr lang="zh-CN" altLang="en-US" sz="2200">
                <a:latin typeface="楷体" panose="02010609060101010101" pitchFamily="49" charset="-122"/>
                <a:ea typeface="楷体" panose="02010609060101010101" pitchFamily="49" charset="-122"/>
                <a:cs typeface="楷体" panose="02010609060101010101" pitchFamily="49" charset="-122"/>
              </a:rPr>
              <a:t>接下来计算各个自变量的信息增益率：</a:t>
            </a:r>
            <a:endParaRPr lang="zh-CN" altLang="en-US" sz="2200">
              <a:latin typeface="楷体" panose="02010609060101010101" pitchFamily="49" charset="-122"/>
              <a:ea typeface="楷体" panose="02010609060101010101" pitchFamily="49" charset="-122"/>
              <a:cs typeface="楷体" panose="02010609060101010101" pitchFamily="49" charset="-122"/>
            </a:endParaRPr>
          </a:p>
        </p:txBody>
      </p:sp>
      <p:pic>
        <p:nvPicPr>
          <p:cNvPr id="3" name="图片 2"/>
          <p:cNvPicPr>
            <a:picLocks noChangeAspect="1"/>
          </p:cNvPicPr>
          <p:nvPr/>
        </p:nvPicPr>
        <p:blipFill>
          <a:blip r:embed="rId1"/>
          <a:stretch>
            <a:fillRect/>
          </a:stretch>
        </p:blipFill>
        <p:spPr>
          <a:xfrm>
            <a:off x="615950" y="1859915"/>
            <a:ext cx="7073900" cy="1816100"/>
          </a:xfrm>
          <a:prstGeom prst="rect">
            <a:avLst/>
          </a:prstGeom>
        </p:spPr>
      </p:pic>
      <p:pic>
        <p:nvPicPr>
          <p:cNvPr id="5" name="图片 4"/>
          <p:cNvPicPr>
            <a:picLocks noChangeAspect="1"/>
          </p:cNvPicPr>
          <p:nvPr/>
        </p:nvPicPr>
        <p:blipFill>
          <a:blip r:embed="rId2"/>
          <a:stretch>
            <a:fillRect/>
          </a:stretch>
        </p:blipFill>
        <p:spPr>
          <a:xfrm>
            <a:off x="615950" y="4199890"/>
            <a:ext cx="5092700" cy="1943100"/>
          </a:xfrm>
          <a:prstGeom prst="rect">
            <a:avLst/>
          </a:prstGeom>
        </p:spPr>
      </p:pic>
      <p:sp>
        <p:nvSpPr>
          <p:cNvPr id="7" name="文本框 6"/>
          <p:cNvSpPr txBox="1"/>
          <p:nvPr/>
        </p:nvSpPr>
        <p:spPr>
          <a:xfrm>
            <a:off x="7690485" y="4455795"/>
            <a:ext cx="4014470" cy="1687195"/>
          </a:xfrm>
          <a:prstGeom prst="rect">
            <a:avLst/>
          </a:prstGeom>
          <a:noFill/>
        </p:spPr>
        <p:txBody>
          <a:bodyPr wrap="square" rtlCol="0">
            <a:noAutofit/>
          </a:bodyPr>
          <a:p>
            <a:r>
              <a:rPr lang="zh-CN" altLang="en-US" sz="2400">
                <a:latin typeface="楷体" panose="02010609060101010101" pitchFamily="49" charset="-122"/>
                <a:ea typeface="楷体" panose="02010609060101010101" pitchFamily="49" charset="-122"/>
              </a:rPr>
              <a:t>求得三个自变量的增益率，发现天气的增益率较高，因此首先选择天气作为划分自变量。</a:t>
            </a:r>
            <a:endParaRPr lang="zh-CN" altLang="en-US" sz="2400">
              <a:latin typeface="楷体" panose="02010609060101010101" pitchFamily="49" charset="-122"/>
              <a:ea typeface="楷体" panose="02010609060101010101" pitchFamily="49" charset="-122"/>
            </a:endParaRPr>
          </a:p>
        </p:txBody>
      </p:sp>
      <p:sp>
        <p:nvSpPr>
          <p:cNvPr id="9" name="文本框 8"/>
          <p:cNvSpPr txBox="1"/>
          <p:nvPr/>
        </p:nvSpPr>
        <p:spPr>
          <a:xfrm>
            <a:off x="7806690" y="2107565"/>
            <a:ext cx="3898265" cy="1568450"/>
          </a:xfrm>
          <a:prstGeom prst="rect">
            <a:avLst/>
          </a:prstGeom>
          <a:noFill/>
        </p:spPr>
        <p:txBody>
          <a:bodyPr wrap="square" rtlCol="0">
            <a:spAutoFit/>
          </a:bodyPr>
          <a:p>
            <a:r>
              <a:rPr lang="zh-CN" altLang="en-US" sz="2400">
                <a:latin typeface="楷体" panose="02010609060101010101" pitchFamily="49" charset="-122"/>
                <a:ea typeface="楷体" panose="02010609060101010101" pitchFamily="49" charset="-122"/>
                <a:cs typeface="楷体" panose="02010609060101010101" pitchFamily="49" charset="-122"/>
                <a:sym typeface="+mn-ea"/>
              </a:rPr>
              <a:t>得到三个自变量的 IV 值，由结果可知，天气和温度的取值个数比是否有风多，则天气和温度的 IV 值高。</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7" grpId="0"/>
      <p:bldP spid="7"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816100" cy="58356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基尼指数</a:t>
            </a:r>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7" name="文本框 6"/>
          <p:cNvSpPr txBox="1"/>
          <p:nvPr/>
        </p:nvSpPr>
        <p:spPr>
          <a:xfrm>
            <a:off x="615950" y="1440815"/>
            <a:ext cx="10693400" cy="4704715"/>
          </a:xfrm>
          <a:prstGeom prst="rect">
            <a:avLst/>
          </a:prstGeom>
          <a:noFill/>
        </p:spPr>
        <p:txBody>
          <a:bodyPr wrap="square" rtlCol="0">
            <a:noAutofit/>
          </a:bodyPr>
          <a:p>
            <a:r>
              <a:rPr lang="zh-CN" altLang="en-US" sz="2200">
                <a:latin typeface="楷体" panose="02010609060101010101" pitchFamily="49" charset="-122"/>
                <a:ea typeface="楷体" panose="02010609060101010101" pitchFamily="49" charset="-122"/>
              </a:rPr>
              <a:t>对于分类因变量样本集合 Y 来说，假定当前样本集合 Y 中第 k 类样本所占的比例为</a:t>
            </a:r>
            <a:endParaRPr lang="zh-CN" altLang="en-US" sz="2200">
              <a:latin typeface="楷体" panose="02010609060101010101" pitchFamily="49" charset="-122"/>
              <a:ea typeface="楷体" panose="02010609060101010101" pitchFamily="49" charset="-122"/>
            </a:endParaRPr>
          </a:p>
          <a:p>
            <a:r>
              <a:rPr lang="en-US" altLang="zh-CN" sz="2200">
                <a:latin typeface="楷体" panose="02010609060101010101" pitchFamily="49" charset="-122"/>
                <a:ea typeface="楷体" panose="02010609060101010101" pitchFamily="49" charset="-122"/>
              </a:rPr>
              <a:t>          </a:t>
            </a:r>
            <a:r>
              <a:rPr lang="zh-CN" altLang="en-US" sz="2200">
                <a:latin typeface="楷体" panose="02010609060101010101" pitchFamily="49" charset="-122"/>
                <a:ea typeface="楷体" panose="02010609060101010101" pitchFamily="49" charset="-122"/>
              </a:rPr>
              <a:t>，数据集的纯度可用基尼值（Gini）来度量：</a:t>
            </a:r>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r>
              <a:rPr lang="zh-CN" altLang="en-US" sz="2200">
                <a:latin typeface="楷体" panose="02010609060101010101" pitchFamily="49" charset="-122"/>
                <a:ea typeface="楷体" panose="02010609060101010101" pitchFamily="49" charset="-122"/>
              </a:rPr>
              <a:t>Gini(Y) 反映了从数据集 Y 中随机抽取两个样本，其类别标记不一致的概率。Gini(Y) 越小，则数据集 Y 的纯度越高。基于某个离散自变量划分出的第 m 区域上的基尼值表示为</a:t>
            </a:r>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r>
              <a:rPr lang="zh-CN" altLang="en-US" sz="2200">
                <a:latin typeface="楷体" panose="02010609060101010101" pitchFamily="49" charset="-122"/>
                <a:ea typeface="楷体" panose="02010609060101010101" pitchFamily="49" charset="-122"/>
              </a:rPr>
              <a:t>基于分类因变量的基尼指数（Gini Index）定义为：</a:t>
            </a:r>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r>
              <a:rPr lang="zh-CN" altLang="en-US" sz="2200">
                <a:latin typeface="楷体" panose="02010609060101010101" pitchFamily="49" charset="-122"/>
                <a:ea typeface="楷体" panose="02010609060101010101" pitchFamily="49" charset="-122"/>
              </a:rPr>
              <a:t>基尼指数越小，则不纯度越低，自变量越好。</a:t>
            </a:r>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p:txBody>
      </p:sp>
      <p:pic>
        <p:nvPicPr>
          <p:cNvPr id="11" name="图片 10"/>
          <p:cNvPicPr>
            <a:picLocks noChangeAspect="1"/>
          </p:cNvPicPr>
          <p:nvPr/>
        </p:nvPicPr>
        <p:blipFill>
          <a:blip r:embed="rId1"/>
          <a:stretch>
            <a:fillRect/>
          </a:stretch>
        </p:blipFill>
        <p:spPr>
          <a:xfrm>
            <a:off x="707390" y="1823720"/>
            <a:ext cx="1341120" cy="361950"/>
          </a:xfrm>
          <a:prstGeom prst="rect">
            <a:avLst/>
          </a:prstGeom>
        </p:spPr>
      </p:pic>
      <p:pic>
        <p:nvPicPr>
          <p:cNvPr id="12" name="图片 11"/>
          <p:cNvPicPr>
            <a:picLocks noChangeAspect="1"/>
          </p:cNvPicPr>
          <p:nvPr/>
        </p:nvPicPr>
        <p:blipFill>
          <a:blip r:embed="rId2"/>
          <a:stretch>
            <a:fillRect/>
          </a:stretch>
        </p:blipFill>
        <p:spPr>
          <a:xfrm>
            <a:off x="3412490" y="2138045"/>
            <a:ext cx="4744085" cy="716280"/>
          </a:xfrm>
          <a:prstGeom prst="rect">
            <a:avLst/>
          </a:prstGeom>
        </p:spPr>
      </p:pic>
      <p:pic>
        <p:nvPicPr>
          <p:cNvPr id="13" name="图片 12"/>
          <p:cNvPicPr>
            <a:picLocks noChangeAspect="1"/>
          </p:cNvPicPr>
          <p:nvPr/>
        </p:nvPicPr>
        <p:blipFill>
          <a:blip r:embed="rId3"/>
          <a:stretch>
            <a:fillRect/>
          </a:stretch>
        </p:blipFill>
        <p:spPr>
          <a:xfrm>
            <a:off x="2691765" y="3476625"/>
            <a:ext cx="2133600" cy="520700"/>
          </a:xfrm>
          <a:prstGeom prst="rect">
            <a:avLst/>
          </a:prstGeom>
        </p:spPr>
      </p:pic>
      <p:pic>
        <p:nvPicPr>
          <p:cNvPr id="14" name="图片 13"/>
          <p:cNvPicPr>
            <a:picLocks noChangeAspect="1"/>
          </p:cNvPicPr>
          <p:nvPr/>
        </p:nvPicPr>
        <p:blipFill>
          <a:blip r:embed="rId4"/>
          <a:stretch>
            <a:fillRect/>
          </a:stretch>
        </p:blipFill>
        <p:spPr>
          <a:xfrm>
            <a:off x="3241040" y="4484370"/>
            <a:ext cx="5294630" cy="7283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816100" cy="58356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分类误差</a:t>
            </a:r>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7" name="文本框 6"/>
          <p:cNvSpPr txBox="1"/>
          <p:nvPr/>
        </p:nvSpPr>
        <p:spPr>
          <a:xfrm>
            <a:off x="615950" y="1440815"/>
            <a:ext cx="10693400" cy="4704715"/>
          </a:xfrm>
          <a:prstGeom prst="rect">
            <a:avLst/>
          </a:prstGeom>
          <a:noFill/>
        </p:spPr>
        <p:txBody>
          <a:bodyPr wrap="square" rtlCol="0">
            <a:noAutofit/>
          </a:bodyPr>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1"/>
          <a:stretch>
            <a:fillRect/>
          </a:stretch>
        </p:blipFill>
        <p:spPr>
          <a:xfrm>
            <a:off x="689610" y="1440815"/>
            <a:ext cx="9494520" cy="49803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ea typeface="Roboto" pitchFamily="2" charset="0"/>
                <a:cs typeface="Times New Roman" panose="02020603050405020304" pitchFamily="18" charset="0"/>
              </a:rPr>
              <a:t>1</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267707" y="4010582"/>
            <a:ext cx="5689604"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简介</a:t>
            </a:r>
            <a:r>
              <a:rPr lang="en-US" altLang="zh-CN" sz="3200" b="1" dirty="0">
                <a:solidFill>
                  <a:schemeClr val="bg2">
                    <a:lumMod val="50000"/>
                  </a:schemeClr>
                </a:solidFill>
                <a:latin typeface="+mn-lt"/>
                <a:cs typeface="Times New Roman" panose="02020603050405020304" pitchFamily="18" charset="0"/>
              </a:rPr>
              <a:t>  </a:t>
            </a:r>
            <a:endParaRPr lang="en-US" altLang="zh-CN" sz="3200" b="1" dirty="0">
              <a:solidFill>
                <a:schemeClr val="bg2">
                  <a:lumMod val="50000"/>
                </a:schemeClr>
              </a:solidFill>
              <a:latin typeface="+mn-lt"/>
              <a:cs typeface="Times New Roman" panose="02020603050405020304" pitchFamily="18" charset="0"/>
            </a:endParaRPr>
          </a:p>
          <a:p>
            <a:pPr algn="ctr">
              <a:lnSpc>
                <a:spcPts val="7000"/>
              </a:lnSpc>
            </a:pPr>
            <a:r>
              <a:rPr lang="en-US" altLang="zh-CN" sz="4000" b="1" dirty="0">
                <a:solidFill>
                  <a:schemeClr val="bg2">
                    <a:lumMod val="50000"/>
                  </a:schemeClr>
                </a:solidFill>
                <a:latin typeface="+mn-lt"/>
                <a:cs typeface="Times New Roman" panose="02020603050405020304" pitchFamily="18" charset="0"/>
              </a:rPr>
              <a:t>Abstract </a:t>
            </a:r>
            <a:endParaRPr lang="zh-CN" altLang="en-US" sz="4000" b="1" dirty="0">
              <a:solidFill>
                <a:schemeClr val="bg2">
                  <a:lumMod val="50000"/>
                </a:schemeClr>
              </a:solidFill>
              <a:latin typeface="+mn-lt"/>
              <a:cs typeface="Times New Roman" panose="02020603050405020304" pitchFamily="18" charset="0"/>
            </a:endParaRPr>
          </a:p>
        </p:txBody>
      </p:sp>
    </p:spTree>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816100" cy="58356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均方误差</a:t>
            </a:r>
            <a:endParaRPr lang="zh-CN" altLang="en-US"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7" name="文本框 6"/>
              <p:cNvSpPr txBox="1"/>
              <p:nvPr/>
            </p:nvSpPr>
            <p:spPr>
              <a:xfrm>
                <a:off x="615950" y="1440815"/>
                <a:ext cx="10693400" cy="4704715"/>
              </a:xfrm>
              <a:prstGeom prst="rect">
                <a:avLst/>
              </a:prstGeom>
              <a:noFill/>
            </p:spPr>
            <p:txBody>
              <a:bodyPr wrap="square" rtlCol="0">
                <a:noAutofit/>
              </a:bodyPr>
              <a:p>
                <a:r>
                  <a:rPr lang="zh-CN" altLang="en-US" sz="2200">
                    <a:latin typeface="楷体" panose="02010609060101010101" pitchFamily="49" charset="-122"/>
                    <a:ea typeface="楷体" panose="02010609060101010101" pitchFamily="49" charset="-122"/>
                    <a:cs typeface="楷体" panose="02010609060101010101" pitchFamily="49" charset="-122"/>
                  </a:rPr>
                  <a:t>如果分裂变量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𝑗</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rPr>
                  <a:t> 是连续的自变量以及因变量 Y 也是连续变量，我们使用分裂点</a:t>
                </a:r>
                <a:r>
                  <a:rPr lang="en-US" altLang="zh-CN" sz="2200">
                    <a:latin typeface="楷体" panose="02010609060101010101" pitchFamily="49" charset="-122"/>
                    <a:ea typeface="楷体" panose="02010609060101010101" pitchFamily="49" charset="-122"/>
                    <a:cs typeface="楷体" panose="02010609060101010101" pitchFamily="49" charset="-122"/>
                  </a:rPr>
                  <a:t> </a:t>
                </a:r>
                <a:r>
                  <a:rPr lang="zh-CN" altLang="en-US" sz="2200">
                    <a:latin typeface="楷体" panose="02010609060101010101" pitchFamily="49" charset="-122"/>
                    <a:ea typeface="楷体" panose="02010609060101010101" pitchFamily="49" charset="-122"/>
                    <a:cs typeface="楷体" panose="02010609060101010101" pitchFamily="49" charset="-122"/>
                  </a:rPr>
                  <a:t>t去分裂自变量</a:t>
                </a:r>
                <a:r>
                  <a:rPr lang="zh-CN" altLang="en-US" sz="2200">
                    <a:latin typeface="楷体" panose="02010609060101010101" pitchFamily="49" charset="-122"/>
                    <a:ea typeface="楷体" panose="02010609060101010101" pitchFamily="49" charset="-122"/>
                    <a:cs typeface="楷体" panose="02010609060101010101" pitchFamily="49" charset="-122"/>
                    <a:sym typeface="+mn-ea"/>
                  </a:rPr>
                  <a:t>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𝑗</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200">
                    <a:latin typeface="楷体" panose="02010609060101010101" pitchFamily="49" charset="-122"/>
                    <a:ea typeface="楷体" panose="02010609060101010101" pitchFamily="49" charset="-122"/>
                    <a:cs typeface="楷体" panose="02010609060101010101" pitchFamily="49" charset="-122"/>
                  </a:rPr>
                  <a:t>的样本集</a:t>
                </a:r>
                <a:r>
                  <a:rPr lang="zh-CN" altLang="en-US" sz="2200">
                    <a:latin typeface="楷体" panose="02010609060101010101" pitchFamily="49" charset="-122"/>
                    <a:ea typeface="楷体" panose="02010609060101010101" pitchFamily="49" charset="-122"/>
                    <a:cs typeface="楷体" panose="02010609060101010101" pitchFamily="49" charset="-122"/>
                    <a:sym typeface="+mn-ea"/>
                  </a:rPr>
                  <a:t>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𝑗</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200">
                    <a:latin typeface="楷体" panose="02010609060101010101" pitchFamily="49" charset="-122"/>
                    <a:ea typeface="楷体" panose="02010609060101010101" pitchFamily="49" charset="-122"/>
                    <a:cs typeface="楷体" panose="02010609060101010101" pitchFamily="49" charset="-122"/>
                  </a:rPr>
                  <a:t>= </a:t>
                </a:r>
                <a14:m>
                  <m:oMath xmlns:m="http://schemas.openxmlformats.org/officeDocument/2006/math">
                    <m:sSup>
                      <m:sSup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pPr>
                      <m:e>
                        <m:r>
                          <a:rPr lang="zh-CN" altLang="en-US" sz="2200">
                            <a:latin typeface="楷体" panose="02010609060101010101" pitchFamily="49" charset="-122"/>
                            <a:ea typeface="楷体" panose="02010609060101010101" pitchFamily="49" charset="-122"/>
                            <a:cs typeface="楷体" panose="02010609060101010101" pitchFamily="49" charset="-122"/>
                            <a:sym typeface="+mn-ea"/>
                          </a:rPr>
                          <m:t>(</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 </m:t>
                        </m:r>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1</m:t>
                            </m:r>
                            <m:r>
                              <a:rPr lang="en-US" altLang="zh-CN" sz="2200" i="1">
                                <a:latin typeface="Cambria Math" panose="02040503050406030204" pitchFamily="18" charset="0"/>
                                <a:ea typeface="楷体" panose="02010609060101010101" pitchFamily="49" charset="-122"/>
                                <a:cs typeface="Cambria Math" panose="02040503050406030204" pitchFamily="18" charset="0"/>
                              </a:rPr>
                              <m:t>𝑗</m:t>
                            </m:r>
                          </m:sub>
                        </m:sSub>
                        <m:r>
                          <a:rPr lang="zh-CN" altLang="en-US" sz="2200">
                            <a:latin typeface="楷体" panose="02010609060101010101" pitchFamily="49" charset="-122"/>
                            <a:ea typeface="楷体" panose="02010609060101010101" pitchFamily="49" charset="-122"/>
                            <a:cs typeface="楷体" panose="02010609060101010101" pitchFamily="49" charset="-122"/>
                            <a:sym typeface="+mn-ea"/>
                          </a:rPr>
                          <m:t> </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 , … ,</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 </m:t>
                        </m:r>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𝑛𝑗</m:t>
                            </m:r>
                          </m:sub>
                        </m:sSub>
                        <m:r>
                          <a:rPr lang="zh-CN" altLang="en-US" sz="2200">
                            <a:latin typeface="楷体" panose="02010609060101010101" pitchFamily="49" charset="-122"/>
                            <a:ea typeface="楷体" panose="02010609060101010101" pitchFamily="49" charset="-122"/>
                            <a:cs typeface="楷体" panose="02010609060101010101" pitchFamily="49" charset="-122"/>
                            <a:sym typeface="+mn-ea"/>
                          </a:rPr>
                          <m:t> </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m:t>
                        </m:r>
                      </m:e>
                      <m:sup>
                        <m:r>
                          <a:rPr lang="en-US" altLang="zh-CN" sz="2200" i="1">
                            <a:latin typeface="Cambria Math" panose="02040503050406030204" pitchFamily="18" charset="0"/>
                            <a:ea typeface="楷体" panose="02010609060101010101" pitchFamily="49" charset="-122"/>
                            <a:cs typeface="Cambria Math" panose="02040503050406030204" pitchFamily="18" charset="0"/>
                          </a:rPr>
                          <m:t>𝑇</m:t>
                        </m:r>
                      </m:sup>
                    </m:sSup>
                  </m:oMath>
                </a14:m>
                <a:r>
                  <a:rPr lang="zh-CN" altLang="en-US" sz="2200">
                    <a:latin typeface="楷体" panose="02010609060101010101" pitchFamily="49" charset="-122"/>
                    <a:ea typeface="楷体" panose="02010609060101010101" pitchFamily="49" charset="-122"/>
                    <a:cs typeface="楷体" panose="02010609060101010101" pitchFamily="49" charset="-122"/>
                  </a:rPr>
                  <a:t>。若考虑二分裂，使用分裂变量</a:t>
                </a:r>
                <a:r>
                  <a:rPr lang="zh-CN" altLang="en-US" sz="2200">
                    <a:latin typeface="楷体" panose="02010609060101010101" pitchFamily="49" charset="-122"/>
                    <a:ea typeface="楷体" panose="02010609060101010101" pitchFamily="49" charset="-122"/>
                    <a:cs typeface="楷体" panose="02010609060101010101" pitchFamily="49" charset="-122"/>
                    <a:sym typeface="+mn-ea"/>
                  </a:rPr>
                  <a:t>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𝑗</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rPr>
                  <a:t>和 t 可以定义两个子区域：</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endParaRPr lang="zh-CN" altLang="en-US" sz="2200">
                  <a:latin typeface="楷体" panose="02010609060101010101" pitchFamily="49" charset="-122"/>
                  <a:ea typeface="楷体" panose="02010609060101010101" pitchFamily="49" charset="-122"/>
                  <a:cs typeface="楷体" panose="02010609060101010101" pitchFamily="49" charset="-122"/>
                </a:endParaRPr>
              </a:p>
              <a:p>
                <a:r>
                  <a:rPr lang="zh-CN" altLang="en-US" sz="2200">
                    <a:latin typeface="楷体" panose="02010609060101010101" pitchFamily="49" charset="-122"/>
                    <a:ea typeface="楷体" panose="02010609060101010101" pitchFamily="49" charset="-122"/>
                  </a:rPr>
                  <a:t>其中</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𝑖𝑗</m:t>
                        </m:r>
                      </m:sub>
                    </m:sSub>
                  </m:oMath>
                </a14:m>
                <a:r>
                  <a:rPr lang="zh-CN" altLang="en-US" sz="2200">
                    <a:latin typeface="楷体" panose="02010609060101010101" pitchFamily="49" charset="-122"/>
                    <a:ea typeface="楷体" panose="02010609060101010101" pitchFamily="49" charset="-122"/>
                  </a:rPr>
                  <a:t>表示样本点</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𝑖</m:t>
                        </m:r>
                      </m:sub>
                    </m:sSub>
                  </m:oMath>
                </a14:m>
                <a:r>
                  <a:rPr lang="zh-CN" altLang="en-US" sz="2200">
                    <a:latin typeface="楷体" panose="02010609060101010101" pitchFamily="49" charset="-122"/>
                    <a:ea typeface="楷体" panose="02010609060101010101" pitchFamily="49" charset="-122"/>
                  </a:rPr>
                  <a:t>的第 j 个特征。</a:t>
                </a:r>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r>
                  <a:rPr lang="zh-CN" altLang="en-US" sz="2200">
                    <a:latin typeface="楷体" panose="02010609060101010101" pitchFamily="49" charset="-122"/>
                    <a:ea typeface="楷体" panose="02010609060101010101" pitchFamily="49" charset="-122"/>
                  </a:rPr>
                  <a:t>对应分裂变量 Xj 和分裂点 t 的均方误差定义为： </a:t>
                </a:r>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615950" y="1440815"/>
                <a:ext cx="10693400" cy="4704715"/>
              </a:xfrm>
              <a:prstGeom prst="rect">
                <a:avLst/>
              </a:prstGeom>
              <a:blipFill rotWithShape="1">
                <a:blip r:embed="rId1"/>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2"/>
          <a:stretch>
            <a:fillRect/>
          </a:stretch>
        </p:blipFill>
        <p:spPr>
          <a:xfrm>
            <a:off x="4865370" y="2191385"/>
            <a:ext cx="6068695" cy="471170"/>
          </a:xfrm>
          <a:prstGeom prst="rect">
            <a:avLst/>
          </a:prstGeom>
        </p:spPr>
      </p:pic>
      <p:pic>
        <p:nvPicPr>
          <p:cNvPr id="5" name="图片 4"/>
          <p:cNvPicPr>
            <a:picLocks noChangeAspect="1"/>
          </p:cNvPicPr>
          <p:nvPr/>
        </p:nvPicPr>
        <p:blipFill>
          <a:blip r:embed="rId3"/>
          <a:stretch>
            <a:fillRect/>
          </a:stretch>
        </p:blipFill>
        <p:spPr>
          <a:xfrm>
            <a:off x="3479800" y="3867785"/>
            <a:ext cx="6737350" cy="650240"/>
          </a:xfrm>
          <a:prstGeom prst="rect">
            <a:avLst/>
          </a:prstGeom>
        </p:spPr>
      </p:pic>
      <p:pic>
        <p:nvPicPr>
          <p:cNvPr id="6" name="图片 5"/>
          <p:cNvPicPr>
            <a:picLocks noChangeAspect="1"/>
          </p:cNvPicPr>
          <p:nvPr/>
        </p:nvPicPr>
        <p:blipFill>
          <a:blip r:embed="rId4"/>
          <a:stretch>
            <a:fillRect/>
          </a:stretch>
        </p:blipFill>
        <p:spPr>
          <a:xfrm>
            <a:off x="708025" y="4550410"/>
            <a:ext cx="9578975" cy="765175"/>
          </a:xfrm>
          <a:prstGeom prst="rect">
            <a:avLst/>
          </a:prstGeom>
        </p:spPr>
      </p:pic>
      <p:pic>
        <p:nvPicPr>
          <p:cNvPr id="8" name="图片 7"/>
          <p:cNvPicPr>
            <a:picLocks noChangeAspect="1"/>
          </p:cNvPicPr>
          <p:nvPr/>
        </p:nvPicPr>
        <p:blipFill>
          <a:blip r:embed="rId5"/>
          <a:stretch>
            <a:fillRect/>
          </a:stretch>
        </p:blipFill>
        <p:spPr>
          <a:xfrm>
            <a:off x="3365500" y="5119370"/>
            <a:ext cx="4197985" cy="7759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816100"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rPr>
              <a:t>算法总结</a:t>
            </a:r>
            <a:endParaRPr lang="zh-CN" altLang="en-US"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7" name="文本框 6"/>
              <p:cNvSpPr txBox="1"/>
              <p:nvPr/>
            </p:nvSpPr>
            <p:spPr>
              <a:xfrm>
                <a:off x="615950" y="1421765"/>
                <a:ext cx="10693400" cy="4704715"/>
              </a:xfrm>
              <a:prstGeom prst="rect">
                <a:avLst/>
              </a:prstGeom>
              <a:noFill/>
            </p:spPr>
            <p:txBody>
              <a:bodyPr wrap="square" rtlCol="0">
                <a:noAutofit/>
              </a:bodyPr>
              <a:p>
                <a:r>
                  <a:rPr lang="zh-CN" altLang="en-US" sz="2200">
                    <a:latin typeface="楷体" panose="02010609060101010101" pitchFamily="49" charset="-122"/>
                    <a:ea typeface="楷体" panose="02010609060101010101" pitchFamily="49" charset="-122"/>
                  </a:rPr>
                  <a:t>介绍三种决策树算法</a:t>
                </a:r>
                <a:r>
                  <a:rPr lang="en-US" altLang="zh-CN" sz="2200">
                    <a:latin typeface="楷体" panose="02010609060101010101" pitchFamily="49" charset="-122"/>
                    <a:ea typeface="楷体" panose="02010609060101010101" pitchFamily="49" charset="-122"/>
                  </a:rPr>
                  <a:t>:</a:t>
                </a:r>
                <a:endParaRPr lang="en-US" altLang="zh-CN" sz="2200">
                  <a:latin typeface="楷体" panose="02010609060101010101" pitchFamily="49" charset="-122"/>
                  <a:ea typeface="楷体" panose="02010609060101010101" pitchFamily="49" charset="-122"/>
                </a:endParaRPr>
              </a:p>
              <a:p>
                <a:pPr marL="342900" indent="-342900">
                  <a:buFont typeface="Wingdings" panose="05000000000000000000" charset="0"/>
                  <a:buChar char="Ø"/>
                </a:pPr>
                <a:r>
                  <a:rPr lang="zh-CN" altLang="en-US" sz="2200">
                    <a:latin typeface="楷体" panose="02010609060101010101" pitchFamily="49" charset="-122"/>
                    <a:ea typeface="楷体" panose="02010609060101010101" pitchFamily="49" charset="-122"/>
                  </a:rPr>
                  <a:t>ID3 </a:t>
                </a:r>
                <a:r>
                  <a:rPr lang="en-US" altLang="zh-CN" sz="2200">
                    <a:latin typeface="楷体" panose="02010609060101010101" pitchFamily="49" charset="-122"/>
                    <a:ea typeface="楷体" panose="02010609060101010101" pitchFamily="49" charset="-122"/>
                  </a:rPr>
                  <a:t> </a:t>
                </a:r>
                <a:r>
                  <a:rPr lang="zh-CN" altLang="en-US" sz="2200">
                    <a:latin typeface="楷体" panose="02010609060101010101" pitchFamily="49" charset="-122"/>
                    <a:ea typeface="楷体" panose="02010609060101010101" pitchFamily="49" charset="-122"/>
                  </a:rPr>
                  <a:t>算法</a:t>
                </a:r>
                <a:endParaRPr lang="zh-CN" altLang="en-US" sz="2200">
                  <a:latin typeface="楷体" panose="02010609060101010101" pitchFamily="49" charset="-122"/>
                  <a:ea typeface="楷体" panose="02010609060101010101" pitchFamily="49" charset="-122"/>
                </a:endParaRPr>
              </a:p>
              <a:p>
                <a:pPr marL="342900" indent="-342900">
                  <a:buFont typeface="Wingdings" panose="05000000000000000000" charset="0"/>
                  <a:buChar char="Ø"/>
                </a:pPr>
                <a:r>
                  <a:rPr lang="zh-CN" altLang="en-US" sz="2200">
                    <a:latin typeface="楷体" panose="02010609060101010101" pitchFamily="49" charset="-122"/>
                    <a:ea typeface="楷体" panose="02010609060101010101" pitchFamily="49" charset="-122"/>
                  </a:rPr>
                  <a:t>C4.5 算法</a:t>
                </a:r>
                <a:endParaRPr lang="zh-CN" altLang="en-US" sz="2200">
                  <a:latin typeface="楷体" panose="02010609060101010101" pitchFamily="49" charset="-122"/>
                  <a:ea typeface="楷体" panose="02010609060101010101" pitchFamily="49" charset="-122"/>
                </a:endParaRPr>
              </a:p>
              <a:p>
                <a:pPr marL="342900" indent="-342900">
                  <a:buFont typeface="Wingdings" panose="05000000000000000000" charset="0"/>
                  <a:buChar char="Ø"/>
                </a:pPr>
                <a:r>
                  <a:rPr lang="zh-CN" altLang="en-US" sz="2200">
                    <a:latin typeface="楷体" panose="02010609060101010101" pitchFamily="49" charset="-122"/>
                    <a:ea typeface="楷体" panose="02010609060101010101" pitchFamily="49" charset="-122"/>
                  </a:rPr>
                  <a:t>CART 算法</a:t>
                </a:r>
                <a:endParaRPr lang="zh-CN" altLang="en-US" sz="2200">
                  <a:latin typeface="楷体" panose="02010609060101010101" pitchFamily="49" charset="-122"/>
                  <a:ea typeface="楷体" panose="02010609060101010101" pitchFamily="49" charset="-122"/>
                </a:endParaRPr>
              </a:p>
              <a:p>
                <a:pPr marL="0" indent="0">
                  <a:buFont typeface="Wingdings" panose="05000000000000000000" charset="0"/>
                  <a:buNone/>
                </a:pPr>
                <a:endParaRPr lang="zh-CN" altLang="en-US" sz="2200">
                  <a:latin typeface="楷体" panose="02010609060101010101" pitchFamily="49" charset="-122"/>
                  <a:ea typeface="楷体" panose="02010609060101010101" pitchFamily="49" charset="-122"/>
                </a:endParaRPr>
              </a:p>
              <a:p>
                <a:pPr marL="0" indent="0">
                  <a:buFont typeface="Wingdings" panose="05000000000000000000" charset="0"/>
                  <a:buNone/>
                </a:pPr>
                <a:r>
                  <a:rPr lang="zh-CN" altLang="en-US" sz="2200">
                    <a:latin typeface="楷体" panose="02010609060101010101" pitchFamily="49" charset="-122"/>
                    <a:ea typeface="楷体" panose="02010609060101010101" pitchFamily="49" charset="-122"/>
                  </a:rPr>
                  <a:t>对决策树</a:t>
                </a:r>
                <a:r>
                  <a:rPr lang="en-US" altLang="zh-CN" sz="2200">
                    <a:latin typeface="楷体" panose="02010609060101010101" pitchFamily="49" charset="-122"/>
                    <a:ea typeface="楷体" panose="02010609060101010101" pitchFamily="49" charset="-122"/>
                  </a:rPr>
                  <a:t>  </a:t>
                </a:r>
                <a:r>
                  <a:rPr lang="zh-CN" altLang="en-US" sz="2200">
                    <a:latin typeface="楷体" panose="02010609060101010101" pitchFamily="49" charset="-122"/>
                    <a:ea typeface="楷体" panose="02010609060101010101" pitchFamily="49" charset="-122"/>
                  </a:rPr>
                  <a:t>的优劣衡量我们可以用以下代价函数：</a:t>
                </a:r>
                <a:endParaRPr lang="zh-CN" altLang="en-US" sz="2200">
                  <a:latin typeface="楷体" panose="02010609060101010101" pitchFamily="49" charset="-122"/>
                  <a:ea typeface="楷体" panose="02010609060101010101" pitchFamily="49" charset="-122"/>
                </a:endParaRPr>
              </a:p>
              <a:p>
                <a:pPr marL="0" indent="0">
                  <a:buFont typeface="Wingdings" panose="05000000000000000000" charset="0"/>
                  <a:buNone/>
                </a:pPr>
                <a:endParaRPr lang="zh-CN" altLang="en-US" sz="2200">
                  <a:latin typeface="楷体" panose="02010609060101010101" pitchFamily="49" charset="-122"/>
                  <a:ea typeface="楷体" panose="02010609060101010101" pitchFamily="49" charset="-122"/>
                </a:endParaRPr>
              </a:p>
              <a:p>
                <a:pPr marL="0" indent="0">
                  <a:buFont typeface="Wingdings" panose="05000000000000000000" charset="0"/>
                  <a:buNone/>
                </a:pPr>
                <a:r>
                  <a:rPr lang="en-US" altLang="zh-CN" sz="2200">
                    <a:latin typeface="楷体" panose="02010609060101010101" pitchFamily="49" charset="-122"/>
                    <a:ea typeface="楷体" panose="02010609060101010101" pitchFamily="49" charset="-122"/>
                  </a:rPr>
                  <a:t>  </a:t>
                </a:r>
                <a:r>
                  <a:rPr lang="zh-CN" altLang="en-US" sz="2200">
                    <a:latin typeface="楷体" panose="02010609060101010101" pitchFamily="49" charset="-122"/>
                    <a:ea typeface="楷体" panose="02010609060101010101" pitchFamily="49" charset="-122"/>
                  </a:rPr>
                  <a:t>表示所有叶子节点的个数，</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𝑛</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𝑡</m:t>
                        </m:r>
                      </m:sub>
                    </m:sSub>
                  </m:oMath>
                </a14:m>
                <a:r>
                  <a:rPr lang="zh-CN" altLang="en-US" sz="2200">
                    <a:latin typeface="楷体" panose="02010609060101010101" pitchFamily="49" charset="-122"/>
                    <a:ea typeface="楷体" panose="02010609060101010101" pitchFamily="49" charset="-122"/>
                  </a:rPr>
                  <a:t> 是每个叶子节点中样本的个数，在这个公式中相当于权重，因为各叶节点包含的样本数目不同，可使用样本数加权求熵和。</a:t>
                </a:r>
                <a:endParaRPr lang="zh-CN" altLang="en-US" sz="2200">
                  <a:latin typeface="楷体" panose="02010609060101010101" pitchFamily="49" charset="-122"/>
                  <a:ea typeface="楷体" panose="02010609060101010101" pitchFamily="49" charset="-122"/>
                </a:endParaRPr>
              </a:p>
              <a:p>
                <a:pPr marL="0" indent="0">
                  <a:buFont typeface="Wingdings" panose="05000000000000000000" charset="0"/>
                  <a:buNone/>
                </a:pPr>
                <a:r>
                  <a:rPr lang="zh-CN" altLang="en-US" sz="2200">
                    <a:latin typeface="楷体" panose="02010609060101010101" pitchFamily="49" charset="-122"/>
                    <a:ea typeface="楷体" panose="02010609060101010101" pitchFamily="49" charset="-122"/>
                  </a:rPr>
                  <a:t>H(t) 是每个叶子节点的损失度量准则，上面章节中已介绍。</a:t>
                </a:r>
                <a:endParaRPr lang="zh-CN" altLang="en-US" sz="2200">
                  <a:latin typeface="楷体" panose="02010609060101010101" pitchFamily="49" charset="-122"/>
                  <a:ea typeface="楷体" panose="02010609060101010101" pitchFamily="49" charset="-122"/>
                </a:endParaRPr>
              </a:p>
              <a:p>
                <a:pPr marL="0" indent="0">
                  <a:buFont typeface="Wingdings" panose="05000000000000000000" charset="0"/>
                  <a:buNone/>
                </a:pPr>
                <a:r>
                  <a:rPr lang="zh-CN" altLang="en-US" sz="2200">
                    <a:latin typeface="楷体" panose="02010609060101010101" pitchFamily="49" charset="-122"/>
                    <a:ea typeface="楷体" panose="02010609060101010101" pitchFamily="49" charset="-122"/>
                  </a:rPr>
                  <a:t>代价函数越小越好。对所有叶子节点的熵求和，该值越小说明对样本的分类或者回归越精确。 </a:t>
                </a:r>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615950" y="1421765"/>
                <a:ext cx="10693400" cy="4704715"/>
              </a:xfrm>
              <a:prstGeom prst="rect">
                <a:avLst/>
              </a:prstGeom>
              <a:blipFill rotWithShape="1">
                <a:blip r:embed="rId1"/>
                <a:stretch>
                  <a:fillRect b="-22122"/>
                </a:stretch>
              </a:blipFill>
            </p:spPr>
            <p:txBody>
              <a:bodyPr/>
              <a:lstStyle/>
              <a:p>
                <a:r>
                  <a:rPr lang="zh-CN" altLang="en-US">
                    <a:noFill/>
                  </a:rPr>
                  <a:t> </a:t>
                </a:r>
              </a:p>
            </p:txBody>
          </p:sp>
        </mc:Fallback>
      </mc:AlternateContent>
      <p:pic>
        <p:nvPicPr>
          <p:cNvPr id="3" name="图片 2"/>
          <p:cNvPicPr>
            <a:picLocks noChangeAspect="1"/>
          </p:cNvPicPr>
          <p:nvPr/>
        </p:nvPicPr>
        <p:blipFill>
          <a:blip r:embed="rId2"/>
          <a:stretch>
            <a:fillRect/>
          </a:stretch>
        </p:blipFill>
        <p:spPr>
          <a:xfrm>
            <a:off x="7004050" y="2994025"/>
            <a:ext cx="1844040" cy="726440"/>
          </a:xfrm>
          <a:prstGeom prst="rect">
            <a:avLst/>
          </a:prstGeom>
        </p:spPr>
      </p:pic>
      <p:sp>
        <p:nvSpPr>
          <p:cNvPr id="9" name="右大括号 8"/>
          <p:cNvSpPr/>
          <p:nvPr/>
        </p:nvSpPr>
        <p:spPr>
          <a:xfrm>
            <a:off x="2447290" y="1915160"/>
            <a:ext cx="354330" cy="450215"/>
          </a:xfrm>
          <a:prstGeom prst="rightBrac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sp>
        <p:nvSpPr>
          <p:cNvPr id="10" name="文本框 9"/>
          <p:cNvSpPr txBox="1"/>
          <p:nvPr/>
        </p:nvSpPr>
        <p:spPr>
          <a:xfrm>
            <a:off x="2887345" y="1963420"/>
            <a:ext cx="3113405" cy="368300"/>
          </a:xfrm>
          <a:prstGeom prst="rect">
            <a:avLst/>
          </a:prstGeom>
          <a:noFill/>
        </p:spPr>
        <p:txBody>
          <a:bodyPr wrap="square" rtlCol="0">
            <a:spAutoFit/>
          </a:bodyPr>
          <a:p>
            <a:r>
              <a:rPr lang="zh-CN" altLang="en-US"/>
              <a:t>主要用于分类树</a:t>
            </a:r>
            <a:endParaRPr lang="zh-CN" altLang="en-US"/>
          </a:p>
        </p:txBody>
      </p:sp>
      <p:sp>
        <p:nvSpPr>
          <p:cNvPr id="11" name="右箭头 10"/>
          <p:cNvSpPr/>
          <p:nvPr/>
        </p:nvSpPr>
        <p:spPr>
          <a:xfrm>
            <a:off x="2466340" y="2623820"/>
            <a:ext cx="354330" cy="76200"/>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sp>
        <p:nvSpPr>
          <p:cNvPr id="12" name="文本框 11"/>
          <p:cNvSpPr txBox="1"/>
          <p:nvPr/>
        </p:nvSpPr>
        <p:spPr>
          <a:xfrm>
            <a:off x="2887345" y="2477770"/>
            <a:ext cx="3849370" cy="368300"/>
          </a:xfrm>
          <a:prstGeom prst="rect">
            <a:avLst/>
          </a:prstGeom>
          <a:noFill/>
        </p:spPr>
        <p:txBody>
          <a:bodyPr wrap="square" rtlCol="0">
            <a:spAutoFit/>
          </a:bodyPr>
          <a:p>
            <a:r>
              <a:rPr lang="zh-CN" altLang="en-US"/>
              <a:t>既可用于分类树也可用于回归树</a:t>
            </a:r>
            <a:endParaRPr lang="zh-CN" altLang="en-US"/>
          </a:p>
        </p:txBody>
      </p:sp>
      <p:pic>
        <p:nvPicPr>
          <p:cNvPr id="4" name="图片 3"/>
          <p:cNvPicPr>
            <a:picLocks noChangeAspect="1"/>
          </p:cNvPicPr>
          <p:nvPr/>
        </p:nvPicPr>
        <p:blipFill>
          <a:blip r:embed="rId3"/>
          <a:stretch>
            <a:fillRect/>
          </a:stretch>
        </p:blipFill>
        <p:spPr>
          <a:xfrm>
            <a:off x="1840865" y="3149600"/>
            <a:ext cx="258445" cy="2997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816100"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rPr>
              <a:t>算法总结</a:t>
            </a:r>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7" name="文本框 6"/>
          <p:cNvSpPr txBox="1"/>
          <p:nvPr/>
        </p:nvSpPr>
        <p:spPr>
          <a:xfrm>
            <a:off x="615950" y="1421765"/>
            <a:ext cx="10693400" cy="4704715"/>
          </a:xfrm>
          <a:prstGeom prst="rect">
            <a:avLst/>
          </a:prstGeom>
          <a:noFill/>
        </p:spPr>
        <p:txBody>
          <a:bodyPr wrap="square" rtlCol="0">
            <a:noAutofit/>
          </a:bodyPr>
          <a:p>
            <a:pPr marL="342900" indent="-342900">
              <a:buFont typeface="Wingdings" panose="05000000000000000000" charset="0"/>
              <a:buChar char="Ø"/>
            </a:pPr>
            <a:r>
              <a:rPr lang="zh-CN" altLang="en-US" sz="2400" b="1">
                <a:latin typeface="楷体" panose="02010609060101010101" pitchFamily="49" charset="-122"/>
                <a:ea typeface="楷体" panose="02010609060101010101" pitchFamily="49" charset="-122"/>
              </a:rPr>
              <a:t>ID3 </a:t>
            </a:r>
            <a:r>
              <a:rPr lang="en-US" altLang="zh-CN" sz="2400" b="1">
                <a:latin typeface="楷体" panose="02010609060101010101" pitchFamily="49" charset="-122"/>
                <a:ea typeface="楷体" panose="02010609060101010101" pitchFamily="49" charset="-122"/>
              </a:rPr>
              <a:t> </a:t>
            </a:r>
            <a:r>
              <a:rPr lang="zh-CN" altLang="en-US" sz="2400" b="1">
                <a:latin typeface="楷体" panose="02010609060101010101" pitchFamily="49" charset="-122"/>
                <a:ea typeface="楷体" panose="02010609060101010101" pitchFamily="49" charset="-122"/>
              </a:rPr>
              <a:t>算法</a:t>
            </a:r>
            <a:r>
              <a:rPr lang="zh-CN" altLang="en-US" sz="2400">
                <a:latin typeface="楷体" panose="02010609060101010101" pitchFamily="49" charset="-122"/>
                <a:ea typeface="楷体" panose="02010609060101010101" pitchFamily="49" charset="-122"/>
                <a:sym typeface="+mn-ea"/>
              </a:rPr>
              <a:t>（</a:t>
            </a:r>
            <a:r>
              <a:rPr lang="zh-CN" altLang="en-US" sz="2400" b="1">
                <a:latin typeface="楷体" panose="02010609060101010101" pitchFamily="49" charset="-122"/>
                <a:ea typeface="楷体" panose="02010609060101010101" pitchFamily="49" charset="-122"/>
                <a:sym typeface="+mn-ea"/>
              </a:rPr>
              <a:t>信息增益</a:t>
            </a:r>
            <a:r>
              <a:rPr lang="zh-CN" altLang="en-US" sz="2400">
                <a:latin typeface="楷体" panose="02010609060101010101" pitchFamily="49" charset="-122"/>
                <a:ea typeface="楷体" panose="02010609060101010101" pitchFamily="49" charset="-122"/>
                <a:sym typeface="+mn-ea"/>
              </a:rPr>
              <a:t>）</a:t>
            </a:r>
            <a:endParaRPr lang="zh-CN" altLang="en-US" sz="2400" b="1">
              <a:latin typeface="楷体" panose="02010609060101010101" pitchFamily="49" charset="-122"/>
              <a:ea typeface="楷体" panose="02010609060101010101" pitchFamily="49" charset="-122"/>
            </a:endParaRPr>
          </a:p>
          <a:p>
            <a:pPr marL="0" indent="0">
              <a:buFont typeface="Wingdings" panose="05000000000000000000" charset="0"/>
              <a:buNone/>
            </a:pPr>
            <a:endParaRPr lang="zh-CN" altLang="en-US" sz="2400">
              <a:latin typeface="楷体" panose="02010609060101010101" pitchFamily="49" charset="-122"/>
              <a:ea typeface="楷体" panose="02010609060101010101" pitchFamily="49" charset="-122"/>
            </a:endParaRPr>
          </a:p>
          <a:p>
            <a:r>
              <a:rPr lang="zh-CN" altLang="en-US" sz="2400">
                <a:latin typeface="楷体" panose="02010609060101010101" pitchFamily="49" charset="-122"/>
                <a:ea typeface="楷体" panose="02010609060101010101" pitchFamily="49" charset="-122"/>
              </a:rPr>
              <a:t>ID3 算法是一种贪心算法，构造的决策树用于分类。于 1986 年由 Quinlan提出的 ID3 决策树学习算法就以信息增益为准则来选择划分自变量。ID3 算法起源于概念学习系统（CLS），以信息熵的下降速度为选取自变量的标准，即在每个节点选取还尚未被用来划分的具有最高信息增益的自变量作为划分标准，然后继续这个过程，直到生成的决策树能完美分类训练样例。</a:t>
            </a:r>
            <a:endParaRPr lang="zh-CN" altLang="en-US" sz="2400">
              <a:latin typeface="楷体" panose="02010609060101010101" pitchFamily="49" charset="-122"/>
              <a:ea typeface="楷体" panose="02010609060101010101" pitchFamily="49" charset="-122"/>
            </a:endParaRPr>
          </a:p>
          <a:p>
            <a:endParaRPr lang="zh-CN" altLang="en-US" sz="2400">
              <a:latin typeface="楷体" panose="02010609060101010101" pitchFamily="49" charset="-122"/>
              <a:ea typeface="楷体" panose="02010609060101010101" pitchFamily="49" charset="-122"/>
            </a:endParaRPr>
          </a:p>
          <a:p>
            <a:r>
              <a:rPr lang="zh-CN" altLang="en-US" sz="2400">
                <a:latin typeface="楷体" panose="02010609060101010101" pitchFamily="49" charset="-122"/>
                <a:ea typeface="楷体" panose="02010609060101010101" pitchFamily="49" charset="-122"/>
              </a:rPr>
              <a:t>上述信息增益的定义是基于离散自变量，对于连续自变量，我们可以采用（5.4.7）给出的策略，将连续自变量进行离散化，即使用分裂点对连续自变量进行分裂产生区域（即节点）。此时使用的信息增益准则，不仅要选择自变量还要估计出分裂点。</a:t>
            </a:r>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816100"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rPr>
              <a:t>算法总结</a:t>
            </a:r>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7" name="文本框 6"/>
          <p:cNvSpPr txBox="1"/>
          <p:nvPr/>
        </p:nvSpPr>
        <p:spPr>
          <a:xfrm>
            <a:off x="615950" y="1421765"/>
            <a:ext cx="10693400" cy="4704715"/>
          </a:xfrm>
          <a:prstGeom prst="rect">
            <a:avLst/>
          </a:prstGeom>
          <a:noFill/>
        </p:spPr>
        <p:txBody>
          <a:bodyPr wrap="square" rtlCol="0">
            <a:noAutofit/>
          </a:bodyPr>
          <a:p>
            <a:pPr marL="342900" indent="-342900">
              <a:buFont typeface="Wingdings" panose="05000000000000000000" charset="0"/>
              <a:buChar char="Ø"/>
            </a:pPr>
            <a:r>
              <a:rPr lang="zh-CN" altLang="en-US" sz="2400" b="1">
                <a:latin typeface="楷体" panose="02010609060101010101" pitchFamily="49" charset="-122"/>
                <a:ea typeface="楷体" panose="02010609060101010101" pitchFamily="49" charset="-122"/>
                <a:sym typeface="+mn-ea"/>
              </a:rPr>
              <a:t>C4.5 算法</a:t>
            </a:r>
            <a:r>
              <a:rPr lang="zh-CN" altLang="en-US" sz="2400">
                <a:latin typeface="楷体" panose="02010609060101010101" pitchFamily="49" charset="-122"/>
                <a:ea typeface="楷体" panose="02010609060101010101" pitchFamily="49" charset="-122"/>
                <a:sym typeface="+mn-ea"/>
              </a:rPr>
              <a:t>（</a:t>
            </a:r>
            <a:r>
              <a:rPr lang="zh-CN" altLang="en-US" sz="2400" b="1">
                <a:latin typeface="楷体" panose="02010609060101010101" pitchFamily="49" charset="-122"/>
                <a:ea typeface="楷体" panose="02010609060101010101" pitchFamily="49" charset="-122"/>
                <a:sym typeface="+mn-ea"/>
              </a:rPr>
              <a:t>信息增益率</a:t>
            </a:r>
            <a:r>
              <a:rPr lang="zh-CN" altLang="en-US" sz="2400">
                <a:latin typeface="楷体" panose="02010609060101010101" pitchFamily="49" charset="-122"/>
                <a:ea typeface="楷体" panose="02010609060101010101" pitchFamily="49" charset="-122"/>
                <a:sym typeface="+mn-ea"/>
              </a:rPr>
              <a:t>）</a:t>
            </a:r>
            <a:endParaRPr lang="zh-CN" altLang="en-US" sz="2400" b="1">
              <a:latin typeface="楷体" panose="02010609060101010101" pitchFamily="49" charset="-122"/>
              <a:ea typeface="楷体" panose="02010609060101010101" pitchFamily="49" charset="-122"/>
            </a:endParaRPr>
          </a:p>
          <a:p>
            <a:pPr marL="0" indent="0">
              <a:buFont typeface="Wingdings" panose="05000000000000000000" charset="0"/>
              <a:buNone/>
            </a:pPr>
            <a:endParaRPr lang="zh-CN" altLang="en-US" sz="2400">
              <a:latin typeface="楷体" panose="02010609060101010101" pitchFamily="49" charset="-122"/>
              <a:ea typeface="楷体" panose="02010609060101010101" pitchFamily="49" charset="-122"/>
            </a:endParaRPr>
          </a:p>
          <a:p>
            <a:r>
              <a:rPr lang="zh-CN" altLang="en-US" sz="2400">
                <a:latin typeface="楷体" panose="02010609060101010101" pitchFamily="49" charset="-122"/>
                <a:ea typeface="楷体" panose="02010609060101010101" pitchFamily="49" charset="-122"/>
              </a:rPr>
              <a:t>C4.5 算法采用信息增益率来选择最优划分自变量。不是直接选择信息增益率最大的候选划分自变量，而是先从候选划分自变量中找出信息增益高于平均水平的自变量，再从中选择信息增益率最高的。采用了信息增益率来选择特征，以减少信息增益容易选择分类取值多的自变量的问题。</a:t>
            </a:r>
            <a:endParaRPr lang="zh-CN" altLang="en-US" sz="2400">
              <a:latin typeface="楷体" panose="02010609060101010101" pitchFamily="49" charset="-122"/>
              <a:ea typeface="楷体" panose="02010609060101010101" pitchFamily="49" charset="-122"/>
            </a:endParaRPr>
          </a:p>
          <a:p>
            <a:endParaRPr lang="zh-CN" altLang="en-US" sz="2400">
              <a:latin typeface="楷体" panose="02010609060101010101" pitchFamily="49" charset="-122"/>
              <a:ea typeface="楷体" panose="02010609060101010101" pitchFamily="49" charset="-122"/>
            </a:endParaRPr>
          </a:p>
          <a:p>
            <a:r>
              <a:rPr lang="zh-CN" altLang="en-US" sz="2400">
                <a:latin typeface="楷体" panose="02010609060101010101" pitchFamily="49" charset="-122"/>
                <a:ea typeface="楷体" panose="02010609060101010101" pitchFamily="49" charset="-122"/>
              </a:rPr>
              <a:t>同样的，对于连续自变量，我们可以采用（5.4.7）给出的策略使用分裂点对连续自变量进行分裂，然后使用的上述的信息增益率准则，选择自变量以及最优分裂点。</a:t>
            </a:r>
            <a:endParaRPr lang="zh-CN" altLang="en-US" sz="2400">
              <a:latin typeface="楷体" panose="02010609060101010101" pitchFamily="49" charset="-122"/>
              <a:ea typeface="楷体" panose="02010609060101010101" pitchFamily="49" charset="-122"/>
            </a:endParaRPr>
          </a:p>
          <a:p>
            <a:endParaRPr lang="zh-CN" altLang="en-US" sz="2400">
              <a:latin typeface="楷体" panose="02010609060101010101" pitchFamily="49" charset="-122"/>
              <a:ea typeface="楷体" panose="02010609060101010101" pitchFamily="49" charset="-122"/>
            </a:endParaRPr>
          </a:p>
          <a:p>
            <a:endParaRPr lang="zh-CN" altLang="en-US" sz="240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816100"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rPr>
              <a:t>算法总结</a:t>
            </a:r>
            <a:endParaRPr lang="zh-CN" altLang="en-US"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7" name="文本框 6"/>
              <p:cNvSpPr txBox="1"/>
              <p:nvPr/>
            </p:nvSpPr>
            <p:spPr>
              <a:xfrm>
                <a:off x="615950" y="1421765"/>
                <a:ext cx="10693400" cy="1908175"/>
              </a:xfrm>
              <a:prstGeom prst="rect">
                <a:avLst/>
              </a:prstGeom>
              <a:noFill/>
            </p:spPr>
            <p:txBody>
              <a:bodyPr wrap="square" rtlCol="0">
                <a:noAutofit/>
              </a:bodyPr>
              <a:p>
                <a:pPr marL="342900" indent="-342900">
                  <a:buFont typeface="Wingdings" panose="05000000000000000000" charset="0"/>
                  <a:buChar char="Ø"/>
                </a:pPr>
                <a:r>
                  <a:rPr lang="zh-CN" altLang="en-US" sz="2400" b="1">
                    <a:latin typeface="楷体" panose="02010609060101010101" pitchFamily="49" charset="-122"/>
                    <a:ea typeface="楷体" panose="02010609060101010101" pitchFamily="49" charset="-122"/>
                    <a:sym typeface="+mn-ea"/>
                  </a:rPr>
                  <a:t>CART 回归树（</a:t>
                </a:r>
                <a:r>
                  <a:rPr lang="zh-CN" altLang="en-US" sz="2400" b="1">
                    <a:latin typeface="楷体" panose="02010609060101010101" pitchFamily="49" charset="-122"/>
                    <a:ea typeface="楷体" panose="02010609060101010101" pitchFamily="49" charset="-122"/>
                    <a:sym typeface="+mn-ea"/>
                  </a:rPr>
                  <a:t>均方误差</a:t>
                </a:r>
                <a:r>
                  <a:rPr lang="zh-CN" altLang="en-US" sz="2400" b="1">
                    <a:latin typeface="楷体" panose="02010609060101010101" pitchFamily="49" charset="-122"/>
                    <a:ea typeface="楷体" panose="02010609060101010101" pitchFamily="49" charset="-122"/>
                    <a:sym typeface="+mn-ea"/>
                  </a:rPr>
                  <a:t>）</a:t>
                </a:r>
                <a:endParaRPr lang="zh-CN" altLang="en-US"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400">
                    <a:latin typeface="楷体" panose="02010609060101010101" pitchFamily="49" charset="-122"/>
                    <a:ea typeface="楷体" panose="02010609060101010101" pitchFamily="49" charset="-122"/>
                  </a:rPr>
                  <a:t>回归树是决策树模型的一种，专门针对因变量是连续型随机变量或向量，自变</a:t>
                </a:r>
                <a:endParaRPr lang="zh-CN" altLang="en-US" sz="2400">
                  <a:latin typeface="楷体" panose="02010609060101010101" pitchFamily="49" charset="-122"/>
                  <a:ea typeface="楷体" panose="02010609060101010101" pitchFamily="49" charset="-122"/>
                </a:endParaRPr>
              </a:p>
              <a:p>
                <a:pPr marL="0" indent="0">
                  <a:buFont typeface="Wingdings" panose="05000000000000000000" charset="0"/>
                  <a:buNone/>
                </a:pPr>
                <a:r>
                  <a:rPr lang="zh-CN" altLang="en-US" sz="2400">
                    <a:latin typeface="楷体" panose="02010609060101010101" pitchFamily="49" charset="-122"/>
                    <a:ea typeface="楷体" panose="02010609060101010101" pitchFamily="49" charset="-122"/>
                  </a:rPr>
                  <a:t>量是实值随机向量的树的模型。为了便于理解，我们首先考虑一维连续随机变量 Y ，二元自变量 </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400" i="1">
                            <a:latin typeface="Cambria Math" panose="02040503050406030204" pitchFamily="18" charset="0"/>
                            <a:ea typeface="楷体" panose="02010609060101010101" pitchFamily="49" charset="-122"/>
                            <a:cs typeface="Cambria Math" panose="02040503050406030204" pitchFamily="18" charset="0"/>
                          </a:rPr>
                          <m:t>𝑋</m:t>
                        </m:r>
                      </m:e>
                      <m:sub>
                        <m:r>
                          <a:rPr lang="zh-CN" altLang="en-US" sz="2400">
                            <a:latin typeface="楷体" panose="02010609060101010101" pitchFamily="49" charset="-122"/>
                            <a:ea typeface="楷体" panose="02010609060101010101" pitchFamily="49" charset="-122"/>
                            <a:sym typeface="+mn-ea"/>
                          </a:rPr>
                          <m:t>1</m:t>
                        </m:r>
                      </m:sub>
                    </m:sSub>
                  </m:oMath>
                </a14:m>
                <a:r>
                  <a:rPr lang="zh-CN" altLang="en-US" sz="2400">
                    <a:latin typeface="楷体" panose="02010609060101010101" pitchFamily="49" charset="-122"/>
                    <a:ea typeface="楷体" panose="02010609060101010101" pitchFamily="49" charset="-122"/>
                  </a:rPr>
                  <a:t>,</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cs typeface="Cambria Math" panose="02040503050406030204" pitchFamily="18" charset="0"/>
                          </a:rPr>
                        </m:ctrlPr>
                      </m:sSubPr>
                      <m:e>
                        <m:r>
                          <a:rPr lang="zh-CN" altLang="en-US" sz="2400">
                            <a:latin typeface="楷体" panose="02010609060101010101" pitchFamily="49" charset="-122"/>
                            <a:ea typeface="楷体" panose="02010609060101010101" pitchFamily="49" charset="-122"/>
                            <a:sym typeface="+mn-ea"/>
                          </a:rPr>
                          <m:t>𝑋</m:t>
                        </m:r>
                      </m:e>
                      <m:sub>
                        <m:r>
                          <a:rPr lang="en-US" altLang="zh-CN" sz="2400">
                            <a:latin typeface="楷体" panose="02010609060101010101" pitchFamily="49" charset="-122"/>
                            <a:ea typeface="楷体" panose="02010609060101010101" pitchFamily="49" charset="-122"/>
                            <a:sym typeface="+mn-ea"/>
                          </a:rPr>
                          <m:t>2</m:t>
                        </m:r>
                      </m:sub>
                    </m:sSub>
                  </m:oMath>
                </a14:m>
                <a:r>
                  <a:rPr lang="zh-CN" altLang="en-US" sz="2400">
                    <a:latin typeface="楷体" panose="02010609060101010101" pitchFamily="49" charset="-122"/>
                    <a:ea typeface="楷体" panose="02010609060101010101" pitchFamily="49" charset="-122"/>
                  </a:rPr>
                  <a:t> 的回归问题，并以图5.3为例来阐述基于树的回归方法：</a:t>
                </a:r>
                <a:endParaRPr lang="zh-CN" altLang="en-US" sz="2400">
                  <a:latin typeface="楷体" panose="02010609060101010101" pitchFamily="49" charset="-122"/>
                  <a:ea typeface="楷体" panose="02010609060101010101" pitchFamily="49" charset="-122"/>
                </a:endParaRPr>
              </a:p>
              <a:p>
                <a:endParaRPr lang="zh-CN" altLang="en-US" sz="2400">
                  <a:latin typeface="楷体" panose="02010609060101010101" pitchFamily="49" charset="-122"/>
                  <a:ea typeface="楷体" panose="02010609060101010101" pitchFamily="49" charset="-122"/>
                </a:endParaRPr>
              </a:p>
              <a:p>
                <a:endParaRPr lang="zh-CN" altLang="en-US" sz="2400">
                  <a:latin typeface="楷体" panose="02010609060101010101" pitchFamily="49" charset="-122"/>
                  <a:ea typeface="楷体" panose="02010609060101010101" pitchFamily="49" charset="-122"/>
                </a:endParaRPr>
              </a:p>
              <a:p>
                <a:endParaRPr lang="zh-CN" altLang="en-US" sz="2400">
                  <a:latin typeface="楷体" panose="02010609060101010101" pitchFamily="49" charset="-122"/>
                  <a:ea typeface="楷体" panose="02010609060101010101" pitchFamily="49"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615950" y="1421765"/>
                <a:ext cx="10693400" cy="1908175"/>
              </a:xfrm>
              <a:prstGeom prst="rect">
                <a:avLst/>
              </a:prstGeom>
              <a:blipFill rotWithShape="1">
                <a:blip r:embed="rId1"/>
                <a:stretch>
                  <a:fillRect b="-5574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646430" y="3415665"/>
                <a:ext cx="6596380" cy="2611755"/>
              </a:xfrm>
              <a:prstGeom prst="rect">
                <a:avLst/>
              </a:prstGeom>
              <a:noFill/>
            </p:spPr>
            <p:txBody>
              <a:bodyPr wrap="square" rtlCol="0">
                <a:noAutofit/>
              </a:bodyPr>
              <a:p>
                <a:pPr marL="285750" indent="-285750">
                  <a:buFont typeface="Arial" panose="020B0604020202020204" pitchFamily="34" charset="0"/>
                  <a:buChar char="•"/>
                </a:pPr>
                <a:r>
                  <a:rPr lang="zh-CN" altLang="en-US"/>
                  <a:t>首先，按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𝑋</m:t>
                        </m:r>
                      </m:e>
                      <m:sub>
                        <m:r>
                          <a:rPr lang="en-US" altLang="zh-CN" i="1">
                            <a:latin typeface="Cambria Math" panose="02040503050406030204" pitchFamily="18" charset="0"/>
                            <a:cs typeface="Cambria Math" panose="02040503050406030204" pitchFamily="18" charset="0"/>
                          </a:rPr>
                          <m:t>2</m:t>
                        </m:r>
                      </m:sub>
                    </m:sSub>
                  </m:oMath>
                </a14:m>
                <a:r>
                  <a:rPr lang="zh-CN" altLang="en-US"/>
                  <a:t> ≥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𝑡</m:t>
                        </m:r>
                      </m:e>
                      <m:sub>
                        <m:r>
                          <a:rPr lang="en-US" altLang="zh-CN" i="1">
                            <a:latin typeface="Cambria Math" panose="02040503050406030204" pitchFamily="18" charset="0"/>
                            <a:cs typeface="Cambria Math" panose="02040503050406030204" pitchFamily="18" charset="0"/>
                          </a:rPr>
                          <m:t>1</m:t>
                        </m:r>
                      </m:sub>
                    </m:sSub>
                  </m:oMath>
                </a14:m>
                <a:r>
                  <a:rPr lang="zh-CN" altLang="en-US"/>
                  <a:t> 和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𝑋</m:t>
                        </m:r>
                      </m:e>
                      <m:sub>
                        <m:r>
                          <a:rPr lang="en-US" altLang="zh-CN" i="1">
                            <a:latin typeface="Cambria Math" panose="02040503050406030204" pitchFamily="18" charset="0"/>
                            <a:cs typeface="Cambria Math" panose="02040503050406030204" pitchFamily="18" charset="0"/>
                          </a:rPr>
                          <m:t>2</m:t>
                        </m:r>
                      </m:sub>
                    </m:sSub>
                  </m:oMath>
                </a14:m>
                <a:r>
                  <a:rPr lang="zh-CN" altLang="en-US">
                    <a:sym typeface="+mn-ea"/>
                  </a:rPr>
                  <a:t> </a:t>
                </a:r>
                <a:r>
                  <a:rPr lang="en-US" altLang="zh-CN">
                    <a:sym typeface="+mn-ea"/>
                  </a:rPr>
                  <a:t>&lt;</a:t>
                </a:r>
                <a:r>
                  <a:rPr lang="zh-CN" altLang="en-US">
                    <a:sym typeface="+mn-ea"/>
                  </a:rPr>
                  <a:t>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𝑡</m:t>
                        </m:r>
                      </m:e>
                      <m:sub>
                        <m:r>
                          <a:rPr lang="en-US" altLang="zh-CN" i="1">
                            <a:latin typeface="Cambria Math" panose="02040503050406030204" pitchFamily="18" charset="0"/>
                            <a:cs typeface="Cambria Math" panose="02040503050406030204" pitchFamily="18" charset="0"/>
                          </a:rPr>
                          <m:t>1</m:t>
                        </m:r>
                      </m:sub>
                    </m:sSub>
                  </m:oMath>
                </a14:m>
                <a:r>
                  <a:rPr lang="zh-CN" altLang="en-US">
                    <a:sym typeface="+mn-ea"/>
                  </a:rPr>
                  <a:t> </a:t>
                </a:r>
                <a:r>
                  <a:rPr lang="zh-CN" altLang="en-US"/>
                  <a:t> 把整个样本空间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𝑁</m:t>
                        </m:r>
                      </m:e>
                      <m:sub>
                        <m:r>
                          <a:rPr lang="en-US" altLang="zh-CN" i="1">
                            <a:latin typeface="Cambria Math" panose="02040503050406030204" pitchFamily="18" charset="0"/>
                            <a:cs typeface="Cambria Math" panose="02040503050406030204" pitchFamily="18" charset="0"/>
                          </a:rPr>
                          <m:t>0</m:t>
                        </m:r>
                      </m:sub>
                    </m:sSub>
                  </m:oMath>
                </a14:m>
                <a:r>
                  <a:rPr lang="zh-CN" altLang="en-US"/>
                  <a:t> 划分为两个子区域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𝑅</m:t>
                        </m:r>
                      </m:e>
                      <m:sub>
                        <m:r>
                          <a:rPr lang="en-US" altLang="zh-CN" i="1">
                            <a:latin typeface="Cambria Math" panose="02040503050406030204" pitchFamily="18" charset="0"/>
                            <a:cs typeface="Cambria Math" panose="02040503050406030204" pitchFamily="18" charset="0"/>
                          </a:rPr>
                          <m:t>1</m:t>
                        </m:r>
                      </m:sub>
                    </m:sSub>
                  </m:oMath>
                </a14:m>
                <a:r>
                  <a:rPr lang="zh-CN" altLang="en-US"/>
                  <a:t> 和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𝑁</m:t>
                        </m:r>
                      </m:e>
                      <m:sub>
                        <m:r>
                          <a:rPr lang="en-US" altLang="zh-CN" i="1">
                            <a:latin typeface="Cambria Math" panose="02040503050406030204" pitchFamily="18" charset="0"/>
                            <a:cs typeface="Cambria Math" panose="02040503050406030204" pitchFamily="18" charset="0"/>
                          </a:rPr>
                          <m:t>1</m:t>
                        </m:r>
                      </m:sub>
                    </m:sSub>
                  </m:oMath>
                </a14:m>
                <a:r>
                  <a:rPr lang="zh-CN" altLang="en-US">
                    <a:latin typeface="Cambria Math" panose="02040503050406030204" pitchFamily="18" charset="0"/>
                    <a:cs typeface="Cambria Math" panose="02040503050406030204" pitchFamily="18" charset="0"/>
                  </a:rPr>
                  <a:t>。</a:t>
                </a:r>
                <a:endParaRPr lang="zh-CN" altLang="en-US"/>
              </a:p>
              <a:p>
                <a:pPr marL="285750" indent="-285750">
                  <a:buFont typeface="Arial" panose="020B0604020202020204" pitchFamily="34" charset="0"/>
                  <a:buChar char="•"/>
                </a:pPr>
                <a:r>
                  <a:rPr lang="zh-CN" altLang="en-US"/>
                  <a:t>为了得到更加精确的预测，我们可以继续对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𝑁</m:t>
                        </m:r>
                      </m:e>
                      <m:sub>
                        <m:r>
                          <a:rPr lang="en-US" altLang="zh-CN" i="1">
                            <a:latin typeface="Cambria Math" panose="02040503050406030204" pitchFamily="18" charset="0"/>
                            <a:cs typeface="Cambria Math" panose="02040503050406030204" pitchFamily="18" charset="0"/>
                          </a:rPr>
                          <m:t>1</m:t>
                        </m:r>
                      </m:sub>
                    </m:sSub>
                  </m:oMath>
                </a14:m>
                <a:r>
                  <a:rPr lang="zh-CN" altLang="en-US"/>
                  <a:t> 子区域进行划分，得到两个子区域</a:t>
                </a:r>
                <a:r>
                  <a:rPr lang="en-US" altLang="zh-CN"/>
                  <a:t> </a:t>
                </a:r>
                <a:r>
                  <a:rPr lang="zh-CN" altLang="en-US"/>
                  <a:t>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𝑅</m:t>
                        </m:r>
                      </m:e>
                      <m:sub>
                        <m:r>
                          <a:rPr lang="en-US" altLang="zh-CN" i="1">
                            <a:latin typeface="Cambria Math" panose="02040503050406030204" pitchFamily="18" charset="0"/>
                            <a:cs typeface="Cambria Math" panose="02040503050406030204" pitchFamily="18" charset="0"/>
                          </a:rPr>
                          <m:t>2</m:t>
                        </m:r>
                      </m:sub>
                    </m:sSub>
                  </m:oMath>
                </a14:m>
                <a:r>
                  <a:rPr lang="zh-CN" altLang="en-US"/>
                  <a:t>和</a:t>
                </a:r>
                <a:r>
                  <a:rPr lang="en-US" altLang="zh-CN"/>
                  <a:t>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𝑅</m:t>
                        </m:r>
                      </m:e>
                      <m:sub>
                        <m:r>
                          <a:rPr lang="en-US" altLang="zh-CN" i="1">
                            <a:latin typeface="Cambria Math" panose="02040503050406030204" pitchFamily="18" charset="0"/>
                            <a:cs typeface="Cambria Math" panose="02040503050406030204" pitchFamily="18" charset="0"/>
                          </a:rPr>
                          <m:t>3</m:t>
                        </m:r>
                      </m:sub>
                    </m:sSub>
                  </m:oMath>
                </a14:m>
                <a:r>
                  <a:rPr lang="zh-CN" altLang="en-US"/>
                  <a:t> 。</a:t>
                </a:r>
                <a:endParaRPr lang="zh-CN" altLang="en-US"/>
              </a:p>
              <a:p>
                <a:pPr marL="285750" indent="-285750">
                  <a:buFont typeface="Arial" panose="020B0604020202020204" pitchFamily="34" charset="0"/>
                  <a:buChar char="•"/>
                </a:pPr>
                <a:r>
                  <a:rPr lang="zh-CN" altLang="en-US"/>
                  <a:t>接下来我们形象地定义一些树中的概念。为了记号方便，我们称图5.3用于分裂的变量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𝑋</m:t>
                        </m:r>
                      </m:e>
                      <m:sub>
                        <m:r>
                          <a:rPr lang="en-US" altLang="zh-CN" i="1">
                            <a:latin typeface="Cambria Math" panose="02040503050406030204" pitchFamily="18" charset="0"/>
                            <a:cs typeface="Cambria Math" panose="02040503050406030204" pitchFamily="18" charset="0"/>
                          </a:rPr>
                          <m:t>2</m:t>
                        </m:r>
                      </m:sub>
                    </m:sSub>
                  </m:oMath>
                </a14:m>
                <a:r>
                  <a:rPr lang="en-US" altLang="zh-CN"/>
                  <a:t> </a:t>
                </a:r>
                <a:r>
                  <a:rPr lang="zh-CN" altLang="en-US"/>
                  <a:t>和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𝑋</m:t>
                        </m:r>
                      </m:e>
                      <m:sub>
                        <m:r>
                          <a:rPr lang="en-US" altLang="zh-CN" i="1">
                            <a:latin typeface="Cambria Math" panose="02040503050406030204" pitchFamily="18" charset="0"/>
                            <a:cs typeface="Cambria Math" panose="02040503050406030204" pitchFamily="18" charset="0"/>
                          </a:rPr>
                          <m:t>1</m:t>
                        </m:r>
                      </m:sub>
                    </m:sSub>
                  </m:oMath>
                </a14:m>
                <a:r>
                  <a:rPr lang="zh-CN" altLang="en-US"/>
                  <a:t> 为分裂变量，</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𝑡</m:t>
                        </m:r>
                      </m:e>
                      <m:sub>
                        <m:r>
                          <a:rPr lang="en-US" altLang="zh-CN" i="1">
                            <a:latin typeface="Cambria Math" panose="02040503050406030204" pitchFamily="18" charset="0"/>
                            <a:cs typeface="Cambria Math" panose="02040503050406030204" pitchFamily="18" charset="0"/>
                          </a:rPr>
                          <m:t>1</m:t>
                        </m:r>
                      </m:sub>
                    </m:sSub>
                  </m:oMath>
                </a14:m>
                <a:r>
                  <a:rPr lang="zh-CN" altLang="en-US"/>
                  <a:t> 和 </a:t>
                </a:r>
                <a:r>
                  <a:rPr lang="zh-CN" altLang="en-US">
                    <a:sym typeface="+mn-ea"/>
                  </a:rPr>
                  <a:t>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𝑡</m:t>
                        </m:r>
                      </m:e>
                      <m:sub>
                        <m:r>
                          <a:rPr lang="en-US" altLang="zh-CN" i="1">
                            <a:latin typeface="Cambria Math" panose="02040503050406030204" pitchFamily="18" charset="0"/>
                            <a:cs typeface="Cambria Math" panose="02040503050406030204" pitchFamily="18" charset="0"/>
                          </a:rPr>
                          <m:t>2</m:t>
                        </m:r>
                      </m:sub>
                    </m:sSub>
                  </m:oMath>
                </a14:m>
                <a:r>
                  <a:rPr lang="zh-CN" altLang="en-US"/>
                  <a:t> 为分裂点，</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𝑁</m:t>
                        </m:r>
                      </m:e>
                      <m:sub>
                        <m:r>
                          <a:rPr lang="en-US" altLang="zh-CN" i="1">
                            <a:latin typeface="Cambria Math" panose="02040503050406030204" pitchFamily="18" charset="0"/>
                            <a:cs typeface="Cambria Math" panose="02040503050406030204" pitchFamily="18" charset="0"/>
                          </a:rPr>
                          <m:t>0</m:t>
                        </m:r>
                      </m:sub>
                    </m:sSub>
                  </m:oMath>
                </a14:m>
                <a:r>
                  <a:rPr lang="zh-CN" altLang="en-US"/>
                  <a:t> 是根节点（包含所有样本），</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𝑁</m:t>
                        </m:r>
                      </m:e>
                      <m:sub>
                        <m:r>
                          <a:rPr lang="en-US" altLang="zh-CN" i="1">
                            <a:latin typeface="Cambria Math" panose="02040503050406030204" pitchFamily="18" charset="0"/>
                            <a:cs typeface="Cambria Math" panose="02040503050406030204" pitchFamily="18" charset="0"/>
                          </a:rPr>
                          <m:t>1</m:t>
                        </m:r>
                      </m:sub>
                    </m:sSub>
                  </m:oMath>
                </a14:m>
                <a:r>
                  <a:rPr lang="zh-CN" altLang="en-US"/>
                  <a:t> 是中间节点（也是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𝑅</m:t>
                        </m:r>
                      </m:e>
                      <m:sub>
                        <m:r>
                          <a:rPr lang="en-US" altLang="zh-CN" i="1">
                            <a:latin typeface="Cambria Math" panose="02040503050406030204" pitchFamily="18" charset="0"/>
                            <a:cs typeface="Cambria Math" panose="02040503050406030204" pitchFamily="18" charset="0"/>
                          </a:rPr>
                          <m:t>2</m:t>
                        </m:r>
                      </m:sub>
                    </m:sSub>
                  </m:oMath>
                </a14:m>
                <a:r>
                  <a:rPr lang="zh-CN" altLang="en-US">
                    <a:sym typeface="+mn-ea"/>
                  </a:rPr>
                  <a:t>和</a:t>
                </a:r>
                <a:r>
                  <a:rPr lang="en-US" altLang="zh-CN">
                    <a:sym typeface="+mn-ea"/>
                  </a:rPr>
                  <a:t>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𝑅</m:t>
                        </m:r>
                      </m:e>
                      <m:sub>
                        <m:r>
                          <a:rPr lang="en-US" altLang="zh-CN" i="1">
                            <a:latin typeface="Cambria Math" panose="02040503050406030204" pitchFamily="18" charset="0"/>
                            <a:cs typeface="Cambria Math" panose="02040503050406030204" pitchFamily="18" charset="0"/>
                          </a:rPr>
                          <m:t>3</m:t>
                        </m:r>
                      </m:sub>
                    </m:sSub>
                  </m:oMath>
                </a14:m>
                <a:r>
                  <a:rPr lang="zh-CN" altLang="en-US"/>
                  <a:t> 的父节点），</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𝑅</m:t>
                        </m:r>
                      </m:e>
                      <m:sub>
                        <m:r>
                          <a:rPr lang="en-US" altLang="zh-CN" i="1">
                            <a:latin typeface="Cambria Math" panose="02040503050406030204" pitchFamily="18" charset="0"/>
                            <a:cs typeface="Cambria Math" panose="02040503050406030204" pitchFamily="18" charset="0"/>
                          </a:rPr>
                          <m:t>1</m:t>
                        </m:r>
                      </m:sub>
                    </m:sSub>
                  </m:oMath>
                </a14:m>
                <a:r>
                  <a:rPr lang="zh-CN" altLang="en-US">
                    <a:latin typeface="Cambria Math" panose="02040503050406030204" pitchFamily="18" charset="0"/>
                    <a:cs typeface="Cambria Math" panose="02040503050406030204" pitchFamily="18" charset="0"/>
                  </a:rPr>
                  <a:t>、</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𝑅</m:t>
                        </m:r>
                      </m:e>
                      <m:sub>
                        <m:r>
                          <a:rPr lang="en-US" altLang="zh-CN" i="1">
                            <a:latin typeface="Cambria Math" panose="02040503050406030204" pitchFamily="18" charset="0"/>
                            <a:cs typeface="Cambria Math" panose="02040503050406030204" pitchFamily="18" charset="0"/>
                          </a:rPr>
                          <m:t>2</m:t>
                        </m:r>
                      </m:sub>
                    </m:sSub>
                  </m:oMath>
                </a14:m>
                <a:r>
                  <a:rPr lang="zh-CN" altLang="en-US">
                    <a:latin typeface="Cambria Math" panose="02040503050406030204" pitchFamily="18" charset="0"/>
                    <a:cs typeface="Cambria Math" panose="02040503050406030204" pitchFamily="18" charset="0"/>
                  </a:rPr>
                  <a:t>和</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𝑅</m:t>
                        </m:r>
                      </m:e>
                      <m:sub>
                        <m:r>
                          <a:rPr lang="en-US" altLang="zh-CN" i="1">
                            <a:latin typeface="Cambria Math" panose="02040503050406030204" pitchFamily="18" charset="0"/>
                            <a:cs typeface="Cambria Math" panose="02040503050406030204" pitchFamily="18" charset="0"/>
                          </a:rPr>
                          <m:t>3</m:t>
                        </m:r>
                      </m:sub>
                    </m:sSub>
                  </m:oMath>
                </a14:m>
                <a:r>
                  <a:rPr lang="zh-CN" altLang="en-US">
                    <a:latin typeface="Cambria Math" panose="02040503050406030204" pitchFamily="18" charset="0"/>
                    <a:cs typeface="Cambria Math" panose="02040503050406030204" pitchFamily="18" charset="0"/>
                  </a:rPr>
                  <a:t>为叶子结点。</a:t>
                </a:r>
                <a:endParaRPr lang="zh-CN" altLang="en-US">
                  <a:latin typeface="Cambria Math" panose="02040503050406030204" pitchFamily="18" charset="0"/>
                  <a:cs typeface="Cambria Math" panose="020405030504060302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646430" y="3415665"/>
                <a:ext cx="6596380" cy="2611755"/>
              </a:xfrm>
              <a:prstGeom prst="rect">
                <a:avLst/>
              </a:prstGeom>
              <a:blipFill rotWithShape="1">
                <a:blip r:embed="rId2"/>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7576185" y="3175000"/>
            <a:ext cx="4056380" cy="29444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816100"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rPr>
              <a:t>算法总结</a:t>
            </a:r>
            <a:endParaRPr lang="zh-CN" altLang="en-US"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7" name="文本框 6"/>
              <p:cNvSpPr txBox="1"/>
              <p:nvPr/>
            </p:nvSpPr>
            <p:spPr>
              <a:xfrm>
                <a:off x="615950" y="1421765"/>
                <a:ext cx="10693400" cy="4904740"/>
              </a:xfrm>
              <a:prstGeom prst="rect">
                <a:avLst/>
              </a:prstGeom>
              <a:noFill/>
            </p:spPr>
            <p:txBody>
              <a:bodyPr wrap="square" rtlCol="0">
                <a:noAutofit/>
              </a:bodyPr>
              <a:p>
                <a:pPr marL="0" indent="0">
                  <a:buFont typeface="Wingdings" panose="05000000000000000000" charset="0"/>
                  <a:buNone/>
                </a:pPr>
                <a:r>
                  <a:rPr lang="zh-CN" altLang="en-US" sz="2400">
                    <a:latin typeface="楷体" panose="02010609060101010101" pitchFamily="49" charset="-122"/>
                    <a:ea typeface="楷体" panose="02010609060101010101" pitchFamily="49" charset="-122"/>
                    <a:sym typeface="+mn-ea"/>
                  </a:rPr>
                  <a:t>回归树需要解决以下 </a:t>
                </a:r>
                <a:r>
                  <a:rPr lang="en-US" altLang="zh-CN" sz="2400">
                    <a:latin typeface="楷体" panose="02010609060101010101" pitchFamily="49" charset="-122"/>
                    <a:ea typeface="楷体" panose="02010609060101010101" pitchFamily="49" charset="-122"/>
                    <a:sym typeface="+mn-ea"/>
                  </a:rPr>
                  <a:t>3 </a:t>
                </a:r>
                <a:r>
                  <a:rPr lang="zh-CN" altLang="en-US" sz="2400">
                    <a:latin typeface="楷体" panose="02010609060101010101" pitchFamily="49" charset="-122"/>
                    <a:ea typeface="楷体" panose="02010609060101010101" pitchFamily="49" charset="-122"/>
                    <a:sym typeface="+mn-ea"/>
                  </a:rPr>
                  <a:t>个关键问题</a:t>
                </a:r>
                <a:r>
                  <a:rPr lang="en-US" altLang="zh-CN" sz="2400">
                    <a:latin typeface="楷体" panose="02010609060101010101" pitchFamily="49" charset="-122"/>
                    <a:ea typeface="楷体" panose="02010609060101010101" pitchFamily="49" charset="-122"/>
                    <a:sym typeface="+mn-ea"/>
                  </a:rPr>
                  <a:t>:</a:t>
                </a:r>
                <a:endParaRPr lang="zh-CN" altLang="en-US"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400">
                    <a:latin typeface="楷体" panose="02010609060101010101" pitchFamily="49" charset="-122"/>
                    <a:ea typeface="楷体" panose="02010609060101010101" pitchFamily="49" charset="-122"/>
                    <a:sym typeface="+mn-ea"/>
                  </a:rPr>
                  <a:t> </a:t>
                </a:r>
                <a:endParaRPr lang="zh-CN" altLang="en-US"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200">
                    <a:latin typeface="楷体" panose="02010609060101010101" pitchFamily="49" charset="-122"/>
                    <a:ea typeface="楷体" panose="02010609060101010101" pitchFamily="49" charset="-122"/>
                    <a:sym typeface="+mn-ea"/>
                  </a:rPr>
                  <a:t>1、如何选取分裂自变量？图5.3第一次选择的分裂特征为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1</m:t>
                        </m:r>
                      </m:sub>
                    </m:sSub>
                  </m:oMath>
                </a14:m>
                <a:r>
                  <a:rPr lang="zh-CN" altLang="en-US" sz="2200">
                    <a:latin typeface="楷体" panose="02010609060101010101" pitchFamily="49" charset="-122"/>
                    <a:ea typeface="楷体" panose="02010609060101010101" pitchFamily="49" charset="-122"/>
                    <a:sym typeface="+mn-ea"/>
                  </a:rPr>
                  <a:t>, 第二次选择的分裂特征为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2</m:t>
                        </m:r>
                      </m:sub>
                    </m:sSub>
                  </m:oMath>
                </a14:m>
                <a:r>
                  <a:rPr lang="zh-CN" altLang="en-US" sz="2200">
                    <a:latin typeface="楷体" panose="02010609060101010101" pitchFamily="49" charset="-122"/>
                    <a:ea typeface="楷体" panose="02010609060101010101" pitchFamily="49" charset="-122"/>
                    <a:sym typeface="+mn-ea"/>
                  </a:rPr>
                  <a:t> ； </a:t>
                </a:r>
                <a:endParaRPr lang="zh-CN" altLang="en-US" sz="22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200">
                    <a:latin typeface="楷体" panose="02010609060101010101" pitchFamily="49" charset="-122"/>
                    <a:ea typeface="楷体" panose="02010609060101010101" pitchFamily="49" charset="-122"/>
                    <a:sym typeface="+mn-ea"/>
                  </a:rPr>
                  <a:t>2、如何确定分裂点的值？如5.3中的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𝑡</m:t>
                        </m:r>
                      </m:e>
                      <m:sub>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1</m:t>
                        </m:r>
                      </m:sub>
                    </m:sSub>
                  </m:oMath>
                </a14:m>
                <a:r>
                  <a:rPr lang="zh-CN" altLang="en-US" sz="2200">
                    <a:latin typeface="楷体" panose="02010609060101010101" pitchFamily="49" charset="-122"/>
                    <a:ea typeface="楷体" panose="02010609060101010101" pitchFamily="49" charset="-122"/>
                    <a:sym typeface="+mn-ea"/>
                  </a:rPr>
                  <a:t>,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𝑡</m:t>
                        </m:r>
                      </m:e>
                      <m:sub>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2</m:t>
                        </m:r>
                      </m:sub>
                    </m:sSub>
                  </m:oMath>
                </a14:m>
                <a:r>
                  <a:rPr lang="zh-CN" altLang="en-US" sz="2200">
                    <a:latin typeface="楷体" panose="02010609060101010101" pitchFamily="49" charset="-122"/>
                    <a:ea typeface="楷体" panose="02010609060101010101" pitchFamily="49" charset="-122"/>
                    <a:sym typeface="+mn-ea"/>
                  </a:rPr>
                  <a:t>； </a:t>
                </a:r>
                <a:endParaRPr lang="zh-CN" altLang="en-US" sz="22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200">
                    <a:latin typeface="楷体" panose="02010609060101010101" pitchFamily="49" charset="-122"/>
                    <a:ea typeface="楷体" panose="02010609060101010101" pitchFamily="49" charset="-122"/>
                    <a:sym typeface="+mn-ea"/>
                  </a:rPr>
                  <a:t>3、如何确定停止分裂的准则，即为什么叶子节点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𝑅</m:t>
                        </m:r>
                      </m:e>
                      <m:sub>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1</m:t>
                        </m:r>
                      </m:sub>
                    </m:sSub>
                  </m:oMath>
                </a14:m>
                <a:r>
                  <a:rPr lang="zh-CN" altLang="en-US" sz="2200">
                    <a:latin typeface="楷体" panose="02010609060101010101" pitchFamily="49" charset="-122"/>
                    <a:ea typeface="楷体" panose="02010609060101010101" pitchFamily="49" charset="-122"/>
                    <a:sym typeface="+mn-ea"/>
                  </a:rPr>
                  <a:t>,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𝑅</m:t>
                        </m:r>
                      </m:e>
                      <m:sub>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2</m:t>
                        </m:r>
                      </m:sub>
                    </m:sSub>
                  </m:oMath>
                </a14:m>
                <a:r>
                  <a:rPr lang="zh-CN" altLang="en-US" sz="2200">
                    <a:latin typeface="楷体" panose="02010609060101010101" pitchFamily="49" charset="-122"/>
                    <a:ea typeface="楷体" panose="02010609060101010101" pitchFamily="49" charset="-122"/>
                    <a:sym typeface="+mn-ea"/>
                  </a:rPr>
                  <a:t>,</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𝑅</m:t>
                        </m:r>
                      </m:e>
                      <m:sub>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3</m:t>
                        </m:r>
                      </m:sub>
                    </m:sSub>
                  </m:oMath>
                </a14:m>
                <a:r>
                  <a:rPr lang="zh-CN" altLang="en-US" sz="2200">
                    <a:latin typeface="楷体" panose="02010609060101010101" pitchFamily="49" charset="-122"/>
                    <a:ea typeface="楷体" panose="02010609060101010101" pitchFamily="49" charset="-122"/>
                    <a:sym typeface="+mn-ea"/>
                  </a:rPr>
                  <a:t>不再分裂？</a:t>
                </a:r>
                <a:endParaRPr lang="zh-CN" altLang="en-US" sz="2200">
                  <a:latin typeface="楷体" panose="02010609060101010101" pitchFamily="49" charset="-122"/>
                  <a:ea typeface="楷体" panose="02010609060101010101" pitchFamily="49" charset="-122"/>
                  <a:sym typeface="+mn-ea"/>
                </a:endParaRPr>
              </a:p>
              <a:p>
                <a:pPr marL="0" indent="0">
                  <a:buFont typeface="Wingdings" panose="05000000000000000000" charset="0"/>
                  <a:buNone/>
                </a:pPr>
                <a:endParaRPr lang="zh-CN" altLang="en-US" sz="2200">
                  <a:latin typeface="楷体" panose="02010609060101010101" pitchFamily="49" charset="-122"/>
                  <a:ea typeface="楷体" panose="02010609060101010101" pitchFamily="49" charset="-122"/>
                  <a:sym typeface="+mn-ea"/>
                </a:endParaRPr>
              </a:p>
              <a:p>
                <a:r>
                  <a:rPr lang="zh-CN" altLang="en-US" sz="2200">
                    <a:latin typeface="楷体" panose="02010609060101010101" pitchFamily="49" charset="-122"/>
                    <a:ea typeface="楷体" panose="02010609060101010101" pitchFamily="49" charset="-122"/>
                  </a:rPr>
                  <a:t>由问题 1-3 可知，基于回归树模型的核心就是要依次找出分裂变量和分裂点，制定停止规则和对每一个叶子节点的样本进行预测。</a:t>
                </a:r>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endParaRPr lang="zh-CN" altLang="en-US" sz="2200">
                  <a:latin typeface="楷体" panose="02010609060101010101" pitchFamily="49" charset="-122"/>
                  <a:ea typeface="楷体" panose="02010609060101010101" pitchFamily="49" charset="-122"/>
                </a:endParaRPr>
              </a:p>
              <a:p>
                <a:r>
                  <a:rPr lang="zh-CN" altLang="en-US" sz="2400">
                    <a:latin typeface="楷体" panose="02010609060101010101" pitchFamily="49" charset="-122"/>
                    <a:ea typeface="楷体" panose="02010609060101010101" pitchFamily="49" charset="-122"/>
                    <a:cs typeface="楷体" panose="02010609060101010101" pitchFamily="49" charset="-122"/>
                  </a:rPr>
                  <a:t>接下来，我们将介绍如何逐步生成回归树。</a:t>
                </a:r>
                <a:endParaRPr lang="zh-CN" altLang="en-US" sz="2400">
                  <a:latin typeface="楷体" panose="02010609060101010101" pitchFamily="49" charset="-122"/>
                  <a:ea typeface="楷体" panose="02010609060101010101" pitchFamily="49" charset="-122"/>
                </a:endParaRPr>
              </a:p>
              <a:p>
                <a:endParaRPr lang="zh-CN" altLang="en-US" sz="2400">
                  <a:latin typeface="楷体" panose="02010609060101010101" pitchFamily="49" charset="-122"/>
                  <a:ea typeface="楷体" panose="02010609060101010101" pitchFamily="49"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615950" y="1421765"/>
                <a:ext cx="10693400" cy="4904740"/>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816100"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rPr>
              <a:t>算法总结</a:t>
            </a:r>
            <a:endParaRPr lang="zh-CN" altLang="en-US"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7" name="文本框 6"/>
              <p:cNvSpPr txBox="1"/>
              <p:nvPr/>
            </p:nvSpPr>
            <p:spPr>
              <a:xfrm>
                <a:off x="615950" y="1421765"/>
                <a:ext cx="11228705" cy="4904740"/>
              </a:xfrm>
              <a:prstGeom prst="rect">
                <a:avLst/>
              </a:prstGeom>
              <a:noFill/>
            </p:spPr>
            <p:txBody>
              <a:bodyPr wrap="square" rtlCol="0">
                <a:noAutofit/>
              </a:bodyPr>
              <a:p>
                <a:r>
                  <a:rPr lang="zh-CN" altLang="en-US" sz="2400">
                    <a:latin typeface="楷体" panose="02010609060101010101" pitchFamily="49" charset="-122"/>
                    <a:ea typeface="楷体" panose="02010609060101010101" pitchFamily="49" charset="-122"/>
                    <a:cs typeface="楷体" panose="02010609060101010101" pitchFamily="49" charset="-122"/>
                    <a:sym typeface="+mn-ea"/>
                  </a:rPr>
                  <a:t>逐步生成回归树的具体做法：</a:t>
                </a:r>
                <a:endParaRPr lang="zh-CN" altLang="en-US" sz="2400">
                  <a:latin typeface="楷体" panose="02010609060101010101" pitchFamily="49" charset="-122"/>
                  <a:ea typeface="楷体" panose="02010609060101010101" pitchFamily="49" charset="-122"/>
                  <a:cs typeface="楷体" panose="02010609060101010101" pitchFamily="49" charset="-122"/>
                  <a:sym typeface="+mn-ea"/>
                </a:endParaRPr>
              </a:p>
              <a:p>
                <a:endParaRPr lang="zh-CN" altLang="en-US" sz="2400">
                  <a:latin typeface="楷体" panose="02010609060101010101" pitchFamily="49" charset="-122"/>
                  <a:ea typeface="楷体" panose="02010609060101010101" pitchFamily="49" charset="-122"/>
                  <a:cs typeface="楷体" panose="02010609060101010101" pitchFamily="49" charset="-122"/>
                  <a:sym typeface="+mn-ea"/>
                </a:endParaRPr>
              </a:p>
              <a:p>
                <a:pPr marL="457200" indent="-457200">
                  <a:buFont typeface="+mj-lt"/>
                  <a:buAutoNum type="arabicPeriod"/>
                </a:pPr>
                <a:r>
                  <a:rPr lang="zh-CN" altLang="en-US" sz="2200">
                    <a:latin typeface="楷体" panose="02010609060101010101" pitchFamily="49" charset="-122"/>
                    <a:ea typeface="楷体" panose="02010609060101010101" pitchFamily="49" charset="-122"/>
                    <a:cs typeface="楷体" panose="02010609060101010101" pitchFamily="49" charset="-122"/>
                    <a:sym typeface="+mn-ea"/>
                  </a:rPr>
                  <a:t>不失一般性，我们假设含有 n 个观测数据的数据集为：</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𝑁</m:t>
                        </m:r>
                      </m:e>
                      <m:sub>
                        <m:r>
                          <a:rPr lang="en-US" altLang="zh-CN" sz="2200" i="1">
                            <a:latin typeface="Cambria Math" panose="02040503050406030204" pitchFamily="18" charset="0"/>
                            <a:ea typeface="MS Mincho" charset="0"/>
                            <a:cs typeface="Cambria Math" panose="02040503050406030204" pitchFamily="18" charset="0"/>
                          </a:rPr>
                          <m:t>0</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 =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MS Mincho" charset="0"/>
                            <a:cs typeface="Cambria Math" panose="02040503050406030204" pitchFamily="18" charset="0"/>
                          </a:rPr>
                          <m:t>1</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𝑌</m:t>
                        </m:r>
                      </m:e>
                      <m:sub>
                        <m:r>
                          <a:rPr lang="en-US" altLang="zh-CN" sz="2200" i="1">
                            <a:latin typeface="Cambria Math" panose="02040503050406030204" pitchFamily="18" charset="0"/>
                            <a:ea typeface="MS Mincho" charset="0"/>
                            <a:cs typeface="Cambria Math" panose="02040503050406030204" pitchFamily="18" charset="0"/>
                          </a:rPr>
                          <m:t>1</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 </a:t>
                </a:r>
                <a14:m>
                  <m:oMath xmlns:m="http://schemas.openxmlformats.org/officeDocument/2006/math">
                    <m:r>
                      <a:rPr lang="zh-CN" altLang="en-US" sz="2200">
                        <a:latin typeface="Cambria Math" panose="02040503050406030204" pitchFamily="18" charset="0"/>
                        <a:ea typeface="MS Mincho" charset="0"/>
                        <a:cs typeface="Cambria Math" panose="02040503050406030204" pitchFamily="18" charset="0"/>
                        <a:sym typeface="+mn-ea"/>
                      </a:rPr>
                      <m:t>……</m:t>
                    </m:r>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𝑛</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𝑌</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𝑛</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)}，其中，</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𝑖</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 = </a:t>
                </a:r>
                <a14:m>
                  <m:oMath xmlns:m="http://schemas.openxmlformats.org/officeDocument/2006/math">
                    <m:sSup>
                      <m:sSup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pPr>
                      <m:e>
                        <m:r>
                          <a:rPr lang="zh-CN" altLang="en-US" sz="2200">
                            <a:latin typeface="Cambria Math" panose="02040503050406030204" pitchFamily="18" charset="0"/>
                            <a:ea typeface="MS Mincho" charset="0"/>
                            <a:cs typeface="Cambria Math" panose="02040503050406030204" pitchFamily="18" charset="0"/>
                            <a:sym typeface="+mn-ea"/>
                          </a:rPr>
                          <m:t>( </m:t>
                        </m:r>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𝑖</m:t>
                            </m:r>
                            <m:r>
                              <a:rPr lang="en-US" altLang="zh-CN" sz="2200" i="1">
                                <a:latin typeface="Cambria Math" panose="02040503050406030204" pitchFamily="18" charset="0"/>
                                <a:ea typeface="MS Mincho" charset="0"/>
                                <a:cs typeface="Cambria Math" panose="02040503050406030204" pitchFamily="18" charset="0"/>
                              </a:rPr>
                              <m:t>1</m:t>
                            </m:r>
                          </m:sub>
                        </m:sSub>
                        <m:r>
                          <a:rPr lang="zh-CN" altLang="en-US" sz="2200">
                            <a:latin typeface="Cambria Math" panose="02040503050406030204" pitchFamily="18" charset="0"/>
                            <a:ea typeface="MS Mincho" charset="0"/>
                            <a:cs typeface="Cambria Math" panose="02040503050406030204" pitchFamily="18" charset="0"/>
                            <a:sym typeface="+mn-ea"/>
                          </a:rPr>
                          <m:t>  , … , </m:t>
                        </m:r>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𝑖𝑝</m:t>
                            </m:r>
                          </m:sub>
                        </m:sSub>
                        <m:r>
                          <a:rPr lang="zh-CN" altLang="en-US" sz="2200">
                            <a:latin typeface="Cambria Math" panose="02040503050406030204" pitchFamily="18" charset="0"/>
                            <a:ea typeface="MS Mincho" charset="0"/>
                            <a:cs typeface="Cambria Math" panose="02040503050406030204" pitchFamily="18" charset="0"/>
                            <a:sym typeface="+mn-ea"/>
                          </a:rPr>
                          <m:t> )</m:t>
                        </m:r>
                      </m:e>
                      <m:sup>
                        <m:r>
                          <a:rPr lang="en-US" altLang="zh-CN" sz="2200" i="1">
                            <a:latin typeface="Cambria Math" panose="02040503050406030204" pitchFamily="18" charset="0"/>
                            <a:ea typeface="楷体" panose="02010609060101010101" pitchFamily="49" charset="-122"/>
                            <a:cs typeface="Cambria Math" panose="02040503050406030204" pitchFamily="18" charset="0"/>
                          </a:rPr>
                          <m:t>𝑇</m:t>
                        </m:r>
                      </m:sup>
                    </m:sSup>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 是 p 维实值随机向量，</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𝑌</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𝑖</m:t>
                        </m:r>
                      </m:sub>
                    </m:sSub>
                  </m:oMath>
                </a14:m>
                <a:r>
                  <a:rPr lang="en-US" altLang="zh-CN" sz="2200">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200">
                    <a:latin typeface="楷体" panose="02010609060101010101" pitchFamily="49" charset="-122"/>
                    <a:ea typeface="楷体" panose="02010609060101010101" pitchFamily="49" charset="-122"/>
                    <a:cs typeface="楷体" panose="02010609060101010101" pitchFamily="49" charset="-122"/>
                    <a:sym typeface="+mn-ea"/>
                  </a:rPr>
                  <a:t>是一维实值随机变量。</a:t>
                </a:r>
                <a:endParaRPr lang="zh-CN" altLang="en-US" sz="2200">
                  <a:latin typeface="楷体" panose="02010609060101010101" pitchFamily="49" charset="-122"/>
                  <a:ea typeface="楷体" panose="02010609060101010101" pitchFamily="49" charset="-122"/>
                  <a:cs typeface="楷体" panose="02010609060101010101" pitchFamily="49" charset="-122"/>
                  <a:sym typeface="+mn-ea"/>
                </a:endParaRPr>
              </a:p>
              <a:p>
                <a:pPr marL="457200" indent="-457200">
                  <a:buFont typeface="+mj-lt"/>
                  <a:buAutoNum type="arabicPeriod"/>
                </a:pPr>
                <a:r>
                  <a:rPr lang="zh-CN" altLang="en-US" sz="2200">
                    <a:latin typeface="楷体" panose="02010609060101010101" pitchFamily="49" charset="-122"/>
                    <a:ea typeface="楷体" panose="02010609060101010101" pitchFamily="49" charset="-122"/>
                    <a:cs typeface="楷体" panose="02010609060101010101" pitchFamily="49" charset="-122"/>
                    <a:sym typeface="+mn-ea"/>
                  </a:rPr>
                  <a:t>从所有数据出发，考虑分裂变量 Xj 和划分点 t 以及对应的划分成的两个子区域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𝑅</m:t>
                        </m:r>
                      </m:e>
                      <m:sub>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1</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(j, t) 和</a:t>
                </a:r>
                <a:r>
                  <a:rPr lang="en-US" altLang="zh-CN" sz="2200">
                    <a:latin typeface="楷体" panose="02010609060101010101" pitchFamily="49" charset="-122"/>
                    <a:ea typeface="楷体" panose="02010609060101010101" pitchFamily="49" charset="-122"/>
                    <a:cs typeface="楷体" panose="02010609060101010101" pitchFamily="49" charset="-122"/>
                    <a:sym typeface="+mn-ea"/>
                  </a:rPr>
                  <a:t>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𝑅</m:t>
                        </m:r>
                      </m:e>
                      <m:sub>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2</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(j, t)，根据表达式（5.4.8），通过最小化</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𝑅</m:t>
                        </m:r>
                      </m:e>
                      <m:sub>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1</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(j, t) 和</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𝑅</m:t>
                        </m:r>
                      </m:e>
                      <m:sub>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2</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(j, t)</a:t>
                </a:r>
                <a:r>
                  <a:rPr lang="zh-CN" altLang="en-US" sz="2200">
                    <a:latin typeface="楷体" panose="02010609060101010101" pitchFamily="49" charset="-122"/>
                    <a:ea typeface="楷体" panose="02010609060101010101" pitchFamily="49" charset="-122"/>
                    <a:cs typeface="楷体" panose="02010609060101010101" pitchFamily="49" charset="-122"/>
                    <a:sym typeface="+mn-ea"/>
                  </a:rPr>
                  <a:t>的均方误差之和：</a:t>
                </a:r>
                <a:r>
                  <a:rPr lang="en-US" altLang="zh-CN" sz="2200">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200">
                    <a:latin typeface="楷体" panose="02010609060101010101" pitchFamily="49" charset="-122"/>
                    <a:ea typeface="楷体" panose="02010609060101010101" pitchFamily="49" charset="-122"/>
                    <a:cs typeface="楷体" panose="02010609060101010101" pitchFamily="49" charset="-122"/>
                    <a:sym typeface="+mn-ea"/>
                  </a:rPr>
                  <a:t>，得到所对应的划分变量 j 和划分点 t。</a:t>
                </a:r>
                <a:endParaRPr lang="zh-CN" altLang="en-US" sz="2200">
                  <a:latin typeface="楷体" panose="02010609060101010101" pitchFamily="49" charset="-122"/>
                  <a:ea typeface="楷体" panose="02010609060101010101" pitchFamily="49" charset="-122"/>
                  <a:cs typeface="楷体" panose="02010609060101010101" pitchFamily="49" charset="-122"/>
                  <a:sym typeface="+mn-ea"/>
                </a:endParaRPr>
              </a:p>
              <a:p>
                <a:pPr marL="0" indent="0">
                  <a:buFont typeface="+mj-lt"/>
                  <a:buNone/>
                </a:pPr>
                <a:r>
                  <a:rPr lang="zh-CN" altLang="en-US" sz="2200">
                    <a:latin typeface="楷体" panose="02010609060101010101" pitchFamily="49" charset="-122"/>
                    <a:ea typeface="楷体" panose="02010609060101010101" pitchFamily="49" charset="-122"/>
                    <a:cs typeface="楷体" panose="02010609060101010101" pitchFamily="49" charset="-122"/>
                    <a:sym typeface="+mn-ea"/>
                  </a:rPr>
                  <a:t> </a:t>
                </a:r>
                <a:endParaRPr lang="zh-CN" altLang="en-US" sz="2200">
                  <a:latin typeface="楷体" panose="02010609060101010101" pitchFamily="49" charset="-122"/>
                  <a:ea typeface="楷体" panose="02010609060101010101" pitchFamily="49" charset="-122"/>
                  <a:cs typeface="楷体" panose="02010609060101010101" pitchFamily="49" charset="-122"/>
                  <a:sym typeface="+mn-ea"/>
                </a:endParaRPr>
              </a:p>
              <a:p>
                <a:pPr marL="0" indent="0">
                  <a:buFont typeface="+mj-lt"/>
                  <a:buNone/>
                </a:pPr>
                <a:r>
                  <a:rPr lang="en-US" altLang="zh-CN" sz="2200">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200">
                    <a:latin typeface="楷体" panose="02010609060101010101" pitchFamily="49" charset="-122"/>
                    <a:ea typeface="楷体" panose="02010609060101010101" pitchFamily="49" charset="-122"/>
                    <a:cs typeface="楷体" panose="02010609060101010101" pitchFamily="49" charset="-122"/>
                    <a:sym typeface="+mn-ea"/>
                  </a:rPr>
                  <a:t>即通过搜索所有的自变量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sym typeface="+mn-ea"/>
                          </a:rPr>
                          <m:t>𝑗</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 ,</a:t>
                </a:r>
                <a:r>
                  <a:rPr lang="en-US" altLang="zh-CN" sz="2200">
                    <a:latin typeface="楷体" panose="02010609060101010101" pitchFamily="49" charset="-122"/>
                    <a:ea typeface="楷体" panose="02010609060101010101" pitchFamily="49" charset="-122"/>
                    <a:cs typeface="楷体" panose="02010609060101010101" pitchFamily="49" charset="-122"/>
                    <a:sym typeface="+mn-ea"/>
                  </a:rPr>
                  <a:t>以及对</a:t>
                </a:r>
                <a:r>
                  <a:rPr lang="zh-CN" altLang="en-US" sz="2200">
                    <a:latin typeface="楷体" panose="02010609060101010101" pitchFamily="49" charset="-122"/>
                    <a:ea typeface="楷体" panose="02010609060101010101" pitchFamily="49" charset="-122"/>
                    <a:cs typeface="楷体" panose="02010609060101010101" pitchFamily="49" charset="-122"/>
                    <a:sym typeface="+mn-ea"/>
                  </a:rPr>
                  <a:t>照分裂点 t 搜索所有的观测值{</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1</m:t>
                        </m:r>
                        <m:r>
                          <a:rPr lang="en-US" altLang="zh-CN" sz="2200" i="1">
                            <a:latin typeface="Cambria Math" panose="02040503050406030204" pitchFamily="18" charset="0"/>
                            <a:ea typeface="楷体" panose="02010609060101010101" pitchFamily="49" charset="-122"/>
                            <a:cs typeface="Cambria Math" panose="02040503050406030204" pitchFamily="18" charset="0"/>
                          </a:rPr>
                          <m:t>𝑗</m:t>
                        </m:r>
                      </m:sub>
                    </m:sSub>
                    <m:r>
                      <a:rPr lang="zh-CN" altLang="en-US" sz="2200">
                        <a:latin typeface="楷体" panose="02010609060101010101" pitchFamily="49" charset="-122"/>
                        <a:ea typeface="楷体" panose="02010609060101010101" pitchFamily="49" charset="-122"/>
                        <a:cs typeface="楷体" panose="02010609060101010101" pitchFamily="49" charset="-122"/>
                        <a:sym typeface="+mn-ea"/>
                      </a:rPr>
                      <m:t> ,…, </m:t>
                    </m:r>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𝑛𝑗</m:t>
                        </m:r>
                      </m:sub>
                    </m:sSub>
                    <m:r>
                      <a:rPr lang="en-US" altLang="zh-CN" sz="2200" i="1">
                        <a:latin typeface="Cambria Math" panose="02040503050406030204" pitchFamily="18" charset="0"/>
                        <a:ea typeface="楷体" panose="02010609060101010101" pitchFamily="49" charset="-122"/>
                        <a:cs typeface="Cambria Math" panose="02040503050406030204" pitchFamily="18" charset="0"/>
                      </a:rPr>
                      <m:t>}</m:t>
                    </m:r>
                  </m:oMath>
                </a14:m>
                <a:r>
                  <a:rPr lang="zh-CN" altLang="en-US" sz="2200">
                    <a:latin typeface="Cambria Math" panose="02040503050406030204" pitchFamily="18" charset="0"/>
                    <a:ea typeface="楷体" panose="02010609060101010101" pitchFamily="49" charset="-122"/>
                    <a:cs typeface="Cambria Math" panose="02040503050406030204" pitchFamily="18" charset="0"/>
                  </a:rPr>
                  <a:t>，</a:t>
                </a:r>
                <a:endParaRPr lang="en-US" altLang="zh-CN" sz="2200" i="1">
                  <a:latin typeface="Cambria Math" panose="02040503050406030204" pitchFamily="18" charset="0"/>
                  <a:ea typeface="楷体" panose="02010609060101010101" pitchFamily="49" charset="-122"/>
                  <a:cs typeface="Cambria Math" panose="02040503050406030204" pitchFamily="18" charset="0"/>
                </a:endParaRPr>
              </a:p>
              <a:p>
                <a:pPr marL="0" indent="0">
                  <a:buFont typeface="+mj-lt"/>
                  <a:buNone/>
                </a:pPr>
                <a:r>
                  <a:rPr lang="en-US" altLang="zh-CN" sz="2200" i="1">
                    <a:latin typeface="Cambria Math" panose="02040503050406030204" pitchFamily="18" charset="0"/>
                    <a:ea typeface="楷体" panose="02010609060101010101" pitchFamily="49" charset="-122"/>
                    <a:cs typeface="Cambria Math" panose="02040503050406030204" pitchFamily="18" charset="0"/>
                  </a:rPr>
                  <a:t>       </a:t>
                </a:r>
                <a:r>
                  <a:rPr lang="zh-CN" altLang="en-US" sz="2200">
                    <a:latin typeface="楷体" panose="02010609060101010101" pitchFamily="49" charset="-122"/>
                    <a:ea typeface="楷体" panose="02010609060101010101" pitchFamily="49" charset="-122"/>
                    <a:cs typeface="楷体" panose="02010609060101010101" pitchFamily="49" charset="-122"/>
                    <a:sym typeface="+mn-ea"/>
                  </a:rPr>
                  <a:t>可以确定最好的 (j, t)，从而可以把整个样本分到两个区域。</a:t>
                </a:r>
                <a:endParaRPr lang="zh-CN" altLang="en-US" sz="2200">
                  <a:latin typeface="楷体" panose="02010609060101010101" pitchFamily="49" charset="-122"/>
                  <a:ea typeface="楷体" panose="02010609060101010101" pitchFamily="49" charset="-122"/>
                  <a:cs typeface="楷体" panose="02010609060101010101" pitchFamily="49" charset="-122"/>
                  <a:sym typeface="+mn-ea"/>
                </a:endParaRPr>
              </a:p>
              <a:p>
                <a:pPr marL="0" indent="0">
                  <a:buFont typeface="+mj-lt"/>
                  <a:buNone/>
                </a:pPr>
                <a:r>
                  <a:rPr lang="en-US" altLang="zh-CN" sz="2200">
                    <a:latin typeface="楷体" panose="02010609060101010101" pitchFamily="49" charset="-122"/>
                    <a:ea typeface="楷体" panose="02010609060101010101" pitchFamily="49" charset="-122"/>
                    <a:cs typeface="楷体" panose="02010609060101010101" pitchFamily="49" charset="-122"/>
                    <a:sym typeface="+mn-ea"/>
                  </a:rPr>
                  <a:t>3. 对每一个区域重复以上过程进行分裂。最后对所有的区域</a:t>
                </a:r>
                <a:r>
                  <a:rPr lang="zh-CN" altLang="en-US" sz="2200">
                    <a:latin typeface="楷体" panose="02010609060101010101" pitchFamily="49" charset="-122"/>
                    <a:ea typeface="楷体" panose="02010609060101010101" pitchFamily="49" charset="-122"/>
                    <a:cs typeface="楷体" panose="02010609060101010101" pitchFamily="49" charset="-122"/>
                    <a:sym typeface="+mn-ea"/>
                  </a:rPr>
                  <a:t>重复这一过程，直到达到最</a:t>
                </a:r>
                <a:endParaRPr lang="zh-CN" altLang="en-US" sz="2200">
                  <a:latin typeface="楷体" panose="02010609060101010101" pitchFamily="49" charset="-122"/>
                  <a:ea typeface="楷体" panose="02010609060101010101" pitchFamily="49" charset="-122"/>
                  <a:cs typeface="楷体" panose="02010609060101010101" pitchFamily="49" charset="-122"/>
                  <a:sym typeface="+mn-ea"/>
                </a:endParaRPr>
              </a:p>
              <a:p>
                <a:pPr marL="0" indent="0">
                  <a:buFont typeface="+mj-lt"/>
                  <a:buNone/>
                </a:pPr>
                <a:r>
                  <a:rPr lang="zh-CN" altLang="en-US" sz="2200">
                    <a:latin typeface="楷体" panose="02010609060101010101" pitchFamily="49" charset="-122"/>
                    <a:ea typeface="楷体" panose="02010609060101010101" pitchFamily="49" charset="-122"/>
                    <a:cs typeface="楷体" panose="02010609060101010101" pitchFamily="49" charset="-122"/>
                    <a:sym typeface="+mn-ea"/>
                  </a:rPr>
                  <a:t> </a:t>
                </a:r>
                <a:r>
                  <a:rPr lang="en-US" altLang="zh-CN" sz="2200">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200">
                    <a:latin typeface="楷体" panose="02010609060101010101" pitchFamily="49" charset="-122"/>
                    <a:ea typeface="楷体" panose="02010609060101010101" pitchFamily="49" charset="-122"/>
                    <a:cs typeface="楷体" panose="02010609060101010101" pitchFamily="49" charset="-122"/>
                    <a:sym typeface="+mn-ea"/>
                  </a:rPr>
                  <a:t>终的停止条件</a:t>
                </a:r>
                <a:endParaRPr lang="zh-CN" altLang="en-US" sz="2200">
                  <a:latin typeface="楷体" panose="02010609060101010101" pitchFamily="49" charset="-122"/>
                  <a:ea typeface="楷体" panose="02010609060101010101" pitchFamily="49" charset="-122"/>
                  <a:cs typeface="楷体" panose="02010609060101010101" pitchFamily="49" charset="-122"/>
                  <a:sym typeface="+mn-ea"/>
                </a:endParaRPr>
              </a:p>
              <a:p>
                <a:endParaRPr lang="zh-CN" altLang="en-US" sz="2200">
                  <a:latin typeface="楷体" panose="02010609060101010101" pitchFamily="49" charset="-122"/>
                  <a:ea typeface="楷体" panose="02010609060101010101" pitchFamily="49" charset="-122"/>
                </a:endParaRPr>
              </a:p>
              <a:p>
                <a:endParaRPr lang="zh-CN" altLang="en-US" sz="2400">
                  <a:latin typeface="楷体" panose="02010609060101010101" pitchFamily="49" charset="-122"/>
                  <a:ea typeface="楷体" panose="02010609060101010101" pitchFamily="49"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615950" y="1421765"/>
                <a:ext cx="11228705" cy="4904740"/>
              </a:xfrm>
              <a:prstGeom prst="rect">
                <a:avLst/>
              </a:prstGeom>
              <a:blipFill rotWithShape="1">
                <a:blip r:embed="rId1"/>
                <a:stretch>
                  <a:fillRect b="-129"/>
                </a:stretch>
              </a:blipFill>
            </p:spPr>
            <p:txBody>
              <a:bodyPr/>
              <a:lstStyle/>
              <a:p>
                <a:r>
                  <a:rPr lang="zh-CN" altLang="en-US">
                    <a:noFill/>
                  </a:rPr>
                  <a:t> </a:t>
                </a:r>
              </a:p>
            </p:txBody>
          </p:sp>
        </mc:Fallback>
      </mc:AlternateContent>
      <p:pic>
        <p:nvPicPr>
          <p:cNvPr id="3" name="图片 2"/>
          <p:cNvPicPr>
            <a:picLocks noChangeAspect="1"/>
          </p:cNvPicPr>
          <p:nvPr/>
        </p:nvPicPr>
        <p:blipFill>
          <a:blip r:embed="rId2"/>
          <a:stretch>
            <a:fillRect/>
          </a:stretch>
        </p:blipFill>
        <p:spPr>
          <a:xfrm>
            <a:off x="3063875" y="3574415"/>
            <a:ext cx="1739900" cy="537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816100"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rPr>
              <a:t>算法总结</a:t>
            </a:r>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7" name="文本框 6"/>
          <p:cNvSpPr txBox="1"/>
          <p:nvPr/>
        </p:nvSpPr>
        <p:spPr>
          <a:xfrm>
            <a:off x="615950" y="1421765"/>
            <a:ext cx="10693400" cy="1908175"/>
          </a:xfrm>
          <a:prstGeom prst="rect">
            <a:avLst/>
          </a:prstGeom>
          <a:noFill/>
        </p:spPr>
        <p:txBody>
          <a:bodyPr wrap="square" rtlCol="0">
            <a:noAutofit/>
          </a:bodyPr>
          <a:p>
            <a:pPr marL="342900" indent="-342900">
              <a:buFont typeface="Wingdings" panose="05000000000000000000" charset="0"/>
              <a:buChar char="Ø"/>
            </a:pPr>
            <a:r>
              <a:rPr lang="zh-CN" altLang="en-US" sz="2400" b="1">
                <a:latin typeface="楷体" panose="02010609060101010101" pitchFamily="49" charset="-122"/>
                <a:ea typeface="楷体" panose="02010609060101010101" pitchFamily="49" charset="-122"/>
                <a:sym typeface="+mn-ea"/>
              </a:rPr>
              <a:t>CART 分类树（基尼指数）</a:t>
            </a:r>
            <a:endParaRPr lang="zh-CN" altLang="en-US" sz="2400" b="1">
              <a:latin typeface="楷体" panose="02010609060101010101" pitchFamily="49" charset="-122"/>
              <a:ea typeface="楷体" panose="02010609060101010101" pitchFamily="49" charset="-122"/>
              <a:sym typeface="+mn-ea"/>
            </a:endParaRPr>
          </a:p>
          <a:p>
            <a:pPr marL="0" indent="0">
              <a:buFont typeface="Wingdings" panose="05000000000000000000" charset="0"/>
              <a:buNone/>
            </a:pPr>
            <a:endParaRPr lang="zh-CN" altLang="en-US"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400">
                <a:latin typeface="楷体" panose="02010609060101010101" pitchFamily="49" charset="-122"/>
                <a:ea typeface="楷体" panose="02010609060101010101" pitchFamily="49" charset="-122"/>
              </a:rPr>
              <a:t>类似回归树，我们只须把其中的度量标准 MSE(j, t) 替换成基尼指数（式</a:t>
            </a:r>
            <a:r>
              <a:rPr lang="en-US" altLang="zh-CN" sz="2400">
                <a:latin typeface="楷体" panose="02010609060101010101" pitchFamily="49" charset="-122"/>
                <a:ea typeface="楷体" panose="02010609060101010101" pitchFamily="49" charset="-122"/>
              </a:rPr>
              <a:t>5.4.5</a:t>
            </a:r>
            <a:r>
              <a:rPr lang="zh-CN" altLang="en-US" sz="2400">
                <a:latin typeface="楷体" panose="02010609060101010101" pitchFamily="49" charset="-122"/>
                <a:ea typeface="楷体" panose="02010609060101010101" pitchFamily="49" charset="-122"/>
              </a:rPr>
              <a:t>），序贯的选择最优变量去分裂样本，从而产生节点，最终生成分类树</a:t>
            </a:r>
            <a:endParaRPr lang="zh-CN" altLang="en-US" sz="2400">
              <a:latin typeface="楷体" panose="02010609060101010101" pitchFamily="49" charset="-122"/>
              <a:ea typeface="楷体" panose="02010609060101010101" pitchFamily="49" charset="-122"/>
            </a:endParaRPr>
          </a:p>
          <a:p>
            <a:pPr marL="0" indent="0">
              <a:buFont typeface="Wingdings" panose="05000000000000000000" charset="0"/>
              <a:buNone/>
            </a:pPr>
            <a:endParaRPr lang="zh-CN" altLang="en-US" sz="2400">
              <a:latin typeface="楷体" panose="02010609060101010101" pitchFamily="49" charset="-122"/>
              <a:ea typeface="楷体" panose="02010609060101010101" pitchFamily="49" charset="-122"/>
            </a:endParaRPr>
          </a:p>
          <a:p>
            <a:endParaRPr lang="zh-CN" altLang="en-US" sz="2400">
              <a:latin typeface="楷体" panose="02010609060101010101" pitchFamily="49" charset="-122"/>
              <a:ea typeface="楷体" panose="02010609060101010101" pitchFamily="49" charset="-122"/>
            </a:endParaRPr>
          </a:p>
          <a:p>
            <a:endParaRPr lang="zh-CN" altLang="en-US" sz="240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5</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695506" y="3856861"/>
            <a:ext cx="4775193"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剪枝</a:t>
            </a:r>
            <a:endParaRPr lang="zh-CN" altLang="en-US" sz="80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4000" b="1" dirty="0">
                <a:solidFill>
                  <a:schemeClr val="bg2">
                    <a:lumMod val="50000"/>
                  </a:schemeClr>
                </a:solidFill>
                <a:latin typeface="+mn-lt"/>
                <a:cs typeface="Times New Roman" panose="02020603050405020304" pitchFamily="18" charset="0"/>
              </a:rPr>
              <a:t> prune</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816100"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rPr>
              <a:t>基本概念</a:t>
            </a:r>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7" name="文本框 6"/>
          <p:cNvSpPr txBox="1"/>
          <p:nvPr/>
        </p:nvSpPr>
        <p:spPr>
          <a:xfrm>
            <a:off x="615950" y="1421765"/>
            <a:ext cx="10693400" cy="1908175"/>
          </a:xfrm>
          <a:prstGeom prst="rect">
            <a:avLst/>
          </a:prstGeom>
          <a:noFill/>
        </p:spPr>
        <p:txBody>
          <a:bodyPr wrap="square" rtlCol="0">
            <a:noAutofit/>
          </a:bodyPr>
          <a:p>
            <a:pPr marL="0" indent="0">
              <a:buFont typeface="Wingdings" panose="05000000000000000000" charset="0"/>
              <a:buNone/>
            </a:pPr>
            <a:r>
              <a:rPr lang="zh-CN" altLang="en-US" sz="2400" b="1">
                <a:latin typeface="楷体" panose="02010609060101010101" pitchFamily="49" charset="-122"/>
                <a:ea typeface="楷体" panose="02010609060101010101" pitchFamily="49" charset="-122"/>
                <a:sym typeface="+mn-ea"/>
              </a:rPr>
              <a:t>剪枝</a:t>
            </a:r>
            <a:r>
              <a:rPr lang="zh-CN" altLang="en-US" sz="2400">
                <a:latin typeface="楷体" panose="02010609060101010101" pitchFamily="49" charset="-122"/>
                <a:ea typeface="楷体" panose="02010609060101010101" pitchFamily="49" charset="-122"/>
                <a:sym typeface="+mn-ea"/>
              </a:rPr>
              <a:t>是决策树算法缓解过拟合的一种重要方法。可通过剪枝在一定程度上避免</a:t>
            </a:r>
            <a:endParaRPr lang="zh-CN" altLang="en-US"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400">
                <a:latin typeface="楷体" panose="02010609060101010101" pitchFamily="49" charset="-122"/>
                <a:ea typeface="楷体" panose="02010609060101010101" pitchFamily="49" charset="-122"/>
                <a:sym typeface="+mn-ea"/>
              </a:rPr>
              <a:t>因决策分支过多，以致于把训练集自身的一些特点当做所有数据都具有的一般性质而导致的过拟合。</a:t>
            </a:r>
            <a:endParaRPr lang="zh-CN" altLang="en-US"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endParaRPr lang="zh-CN" altLang="en-US"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400">
                <a:latin typeface="楷体" panose="02010609060101010101" pitchFamily="49" charset="-122"/>
                <a:ea typeface="楷体" panose="02010609060101010101" pitchFamily="49" charset="-122"/>
                <a:sym typeface="+mn-ea"/>
              </a:rPr>
              <a:t>剪枝主要分为两种：</a:t>
            </a:r>
            <a:r>
              <a:rPr lang="zh-CN" altLang="en-US" sz="2400" b="1">
                <a:latin typeface="楷体" panose="02010609060101010101" pitchFamily="49" charset="-122"/>
                <a:ea typeface="楷体" panose="02010609060101010101" pitchFamily="49" charset="-122"/>
                <a:sym typeface="+mn-ea"/>
              </a:rPr>
              <a:t>预剪枝（pre-prune）</a:t>
            </a:r>
            <a:r>
              <a:rPr lang="zh-CN" altLang="en-US" sz="2400">
                <a:latin typeface="楷体" panose="02010609060101010101" pitchFamily="49" charset="-122"/>
                <a:ea typeface="楷体" panose="02010609060101010101" pitchFamily="49" charset="-122"/>
                <a:sym typeface="+mn-ea"/>
              </a:rPr>
              <a:t>和</a:t>
            </a:r>
            <a:r>
              <a:rPr lang="zh-CN" altLang="en-US" sz="2400" b="1">
                <a:latin typeface="楷体" panose="02010609060101010101" pitchFamily="49" charset="-122"/>
                <a:ea typeface="楷体" panose="02010609060101010101" pitchFamily="49" charset="-122"/>
                <a:sym typeface="+mn-ea"/>
              </a:rPr>
              <a:t>后剪枝（post-prune）</a:t>
            </a:r>
            <a:endParaRPr lang="zh-CN" altLang="en-US" sz="2400" b="1">
              <a:latin typeface="楷体" panose="02010609060101010101" pitchFamily="49" charset="-122"/>
              <a:ea typeface="楷体" panose="02010609060101010101" pitchFamily="49" charset="-122"/>
              <a:sym typeface="+mn-ea"/>
            </a:endParaRPr>
          </a:p>
          <a:p>
            <a:endParaRPr lang="zh-CN" altLang="en-US" sz="240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7830" y="1091565"/>
            <a:ext cx="11262995" cy="5041900"/>
          </a:xfrm>
          <a:prstGeom prst="rect">
            <a:avLst/>
          </a:prstGeom>
          <a:noFill/>
        </p:spPr>
        <p:txBody>
          <a:bodyPr wrap="square" rtlCol="0">
            <a:noAutofit/>
          </a:bodyPr>
          <a:lstStyle/>
          <a:p>
            <a:pPr algn="l">
              <a:lnSpc>
                <a:spcPts val="3600"/>
              </a:lnSpc>
              <a:spcAft>
                <a:spcPts val="1200"/>
              </a:spcAft>
            </a:pPr>
            <a:r>
              <a:rPr lang="en-US" sz="2400" dirty="0">
                <a:latin typeface="Times New Roman" panose="02020603050405020304" pitchFamily="18" charset="0"/>
                <a:ea typeface="楷体" panose="02010609060101010101" pitchFamily="49" charset="-122"/>
                <a:cs typeface="Times New Roman" panose="02020603050405020304" pitchFamily="18" charset="0"/>
              </a:rPr>
              <a:t>        </a:t>
            </a:r>
            <a:r>
              <a:rPr sz="2200" dirty="0">
                <a:latin typeface="Times New Roman" panose="02020603050405020304" pitchFamily="18" charset="0"/>
                <a:ea typeface="楷体" panose="02010609060101010101" pitchFamily="49" charset="-122"/>
                <a:cs typeface="Times New Roman" panose="02020603050405020304" pitchFamily="18" charset="0"/>
              </a:rPr>
              <a:t>决策树方法最早产生于 20 世纪 60 年代，其中 CART 算法是决策树最经典和最主要的算法。CART 算法（Classification and Regression Tree）是 Breiman 等 在 1984 年提出来的一种非参数方法，它可以用于解决分类问题（预测定性变量或者说当因变量是离散变量时），又可以用于回归问题（预测定量变量或者说当因变量是连续变量时），分别称为分类树（Classification tree）和回归树（Regression tree）。</a:t>
            </a:r>
            <a:endParaRPr sz="2200" dirty="0">
              <a:latin typeface="Times New Roman" panose="02020603050405020304" pitchFamily="18" charset="0"/>
              <a:ea typeface="楷体" panose="02010609060101010101" pitchFamily="49" charset="-122"/>
              <a:cs typeface="Times New Roman" panose="02020603050405020304" pitchFamily="18" charset="0"/>
            </a:endParaRPr>
          </a:p>
          <a:p>
            <a:pPr algn="l">
              <a:lnSpc>
                <a:spcPts val="3600"/>
              </a:lnSpc>
              <a:spcAft>
                <a:spcPts val="1200"/>
              </a:spcAft>
            </a:pPr>
            <a:r>
              <a:rPr sz="2200" dirty="0">
                <a:latin typeface="Times New Roman" panose="02020603050405020304" pitchFamily="18" charset="0"/>
                <a:ea typeface="楷体" panose="02010609060101010101" pitchFamily="49" charset="-122"/>
                <a:cs typeface="Times New Roman" panose="02020603050405020304" pitchFamily="18" charset="0"/>
              </a:rPr>
              <a:t> </a:t>
            </a:r>
            <a:r>
              <a:rPr lang="en-US" sz="2200" dirty="0">
                <a:latin typeface="Times New Roman" panose="02020603050405020304" pitchFamily="18" charset="0"/>
                <a:ea typeface="楷体" panose="02010609060101010101" pitchFamily="49" charset="-122"/>
                <a:cs typeface="Times New Roman" panose="02020603050405020304" pitchFamily="18" charset="0"/>
              </a:rPr>
              <a:t>        </a:t>
            </a:r>
            <a:r>
              <a:rPr sz="2200" dirty="0">
                <a:latin typeface="Times New Roman" panose="02020603050405020304" pitchFamily="18" charset="0"/>
                <a:ea typeface="楷体" panose="02010609060101010101" pitchFamily="49" charset="-122"/>
                <a:cs typeface="Times New Roman" panose="02020603050405020304" pitchFamily="18" charset="0"/>
              </a:rPr>
              <a:t>CART 算法的基本思想是一种二分递归分割方法，在计算过程中充分利用二叉树，在一定的分割规则下将当前样本集分割为两个子样本集，使得生成的决策树的每个非叶子节点都有两个分裂，这个过程又在子样本集上重复进行，直至无法再分成叶子节点为止。在本章中，我们介绍的内容主要包括：决策树的基本概念、回归树和分类树的建模过程、防止决策树过拟合的方法及实施决策树相关的 Python 和R 语言程序。</a:t>
            </a:r>
            <a:endParaRPr sz="22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40779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sym typeface="+mn-ea"/>
              </a:rPr>
              <a:t>预剪枝</a:t>
            </a:r>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7" name="文本框 6"/>
          <p:cNvSpPr txBox="1"/>
          <p:nvPr/>
        </p:nvSpPr>
        <p:spPr>
          <a:xfrm>
            <a:off x="615950" y="1421765"/>
            <a:ext cx="10693400" cy="4254500"/>
          </a:xfrm>
          <a:prstGeom prst="rect">
            <a:avLst/>
          </a:prstGeom>
          <a:noFill/>
        </p:spPr>
        <p:txBody>
          <a:bodyPr wrap="square" rtlCol="0">
            <a:noAutofit/>
          </a:bodyPr>
          <a:p>
            <a:pPr marL="342900" indent="-342900">
              <a:buFont typeface="Wingdings" panose="05000000000000000000" charset="0"/>
              <a:buChar char="Ø"/>
            </a:pPr>
            <a:r>
              <a:rPr lang="zh-CN" altLang="en-US" sz="2400">
                <a:latin typeface="楷体" panose="02010609060101010101" pitchFamily="49" charset="-122"/>
                <a:ea typeface="楷体" panose="02010609060101010101" pitchFamily="49" charset="-122"/>
                <a:sym typeface="+mn-ea"/>
              </a:rPr>
              <a:t>预剪枝在决策树构造时就进行剪枝。方法是在构造的过程中对节点进行评估，包括以下几种策略。</a:t>
            </a:r>
            <a:endParaRPr lang="zh-CN" altLang="en-US"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200">
                <a:latin typeface="楷体" panose="02010609060101010101" pitchFamily="49" charset="-122"/>
                <a:ea typeface="楷体" panose="02010609060101010101" pitchFamily="49" charset="-122"/>
                <a:sym typeface="+mn-ea"/>
              </a:rPr>
              <a:t>（1）、如果对某个节点进行划分，在验证集中不能带来准确性的提升，那么对这个节点进行划分就没有意义，这时就会把当前节点作为叶子节点，不对其进行划分。</a:t>
            </a:r>
            <a:endParaRPr lang="zh-CN" altLang="en-US" sz="22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200">
                <a:latin typeface="楷体" panose="02010609060101010101" pitchFamily="49" charset="-122"/>
                <a:ea typeface="楷体" panose="02010609060101010101" pitchFamily="49" charset="-122"/>
                <a:sym typeface="+mn-ea"/>
              </a:rPr>
              <a:t>（2）、或者更为直接，预先设置每一个节点所包含的最小样本数目，例如 10，若该节点总样本数小于 10 时，则不再分；</a:t>
            </a:r>
            <a:endParaRPr lang="zh-CN" altLang="en-US" sz="22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200">
                <a:latin typeface="楷体" panose="02010609060101010101" pitchFamily="49" charset="-122"/>
                <a:ea typeface="楷体" panose="02010609060101010101" pitchFamily="49" charset="-122"/>
                <a:sym typeface="+mn-ea"/>
              </a:rPr>
              <a:t>（3）、或者预先指定树的高度或者深度，例如树的最大深度为 4；或者指定节点的熵小于某个值时就不再继续划分。</a:t>
            </a:r>
            <a:endParaRPr lang="zh-CN" altLang="en-US" sz="2200">
              <a:latin typeface="楷体" panose="02010609060101010101" pitchFamily="49" charset="-122"/>
              <a:ea typeface="楷体" panose="02010609060101010101" pitchFamily="49" charset="-122"/>
              <a:sym typeface="+mn-ea"/>
            </a:endParaRPr>
          </a:p>
          <a:p>
            <a:pPr marL="342900" indent="-342900">
              <a:buFont typeface="Wingdings" panose="05000000000000000000" charset="0"/>
              <a:buChar char="Ø"/>
            </a:pPr>
            <a:r>
              <a:rPr lang="zh-CN" altLang="en-US" sz="2200">
                <a:latin typeface="楷体" panose="02010609060101010101" pitchFamily="49" charset="-122"/>
                <a:ea typeface="楷体" panose="02010609060101010101" pitchFamily="49" charset="-122"/>
                <a:sym typeface="+mn-ea"/>
              </a:rPr>
              <a:t>特点：</a:t>
            </a:r>
            <a:endParaRPr lang="zh-CN" altLang="en-US" sz="22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200">
                <a:latin typeface="楷体" panose="02010609060101010101" pitchFamily="49" charset="-122"/>
                <a:ea typeface="楷体" panose="02010609060101010101" pitchFamily="49" charset="-122"/>
                <a:sym typeface="+mn-ea"/>
              </a:rPr>
              <a:t>预剪枝的优点是可以降低训练模型的资源开销，缺点是存在欠拟合风险。这是</a:t>
            </a:r>
            <a:endParaRPr lang="zh-CN" altLang="en-US" sz="22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200">
                <a:latin typeface="楷体" panose="02010609060101010101" pitchFamily="49" charset="-122"/>
                <a:ea typeface="楷体" panose="02010609060101010101" pitchFamily="49" charset="-122"/>
                <a:sym typeface="+mn-ea"/>
              </a:rPr>
              <a:t>因为有些分支的当前划分虽然不能提升性能，但在其基础上进行的后续划分却有可</a:t>
            </a:r>
            <a:endParaRPr lang="zh-CN" altLang="en-US" sz="22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200">
                <a:latin typeface="楷体" panose="02010609060101010101" pitchFamily="49" charset="-122"/>
                <a:ea typeface="楷体" panose="02010609060101010101" pitchFamily="49" charset="-122"/>
                <a:sym typeface="+mn-ea"/>
              </a:rPr>
              <a:t>能导致性能显著提高。预剪枝提前把这些分支剪掉了，可能带来欠拟合风险。</a:t>
            </a:r>
            <a:endParaRPr lang="zh-CN" altLang="en-US" sz="2200">
              <a:latin typeface="楷体" panose="02010609060101010101" pitchFamily="49" charset="-122"/>
              <a:ea typeface="楷体" panose="02010609060101010101" pitchFamily="49" charset="-122"/>
              <a:sym typeface="+mn-ea"/>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40779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sym typeface="+mn-ea"/>
              </a:rPr>
              <a:t>后剪枝</a:t>
            </a:r>
            <a:endParaRPr lang="zh-CN" altLang="en-US"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7" name="文本框 6"/>
              <p:cNvSpPr txBox="1"/>
              <p:nvPr/>
            </p:nvSpPr>
            <p:spPr>
              <a:xfrm>
                <a:off x="615950" y="1421765"/>
                <a:ext cx="10693400" cy="4915535"/>
              </a:xfrm>
              <a:prstGeom prst="rect">
                <a:avLst/>
              </a:prstGeom>
              <a:noFill/>
            </p:spPr>
            <p:txBody>
              <a:bodyPr wrap="square" rtlCol="0">
                <a:noAutofit/>
              </a:bodyPr>
              <a:p>
                <a:pPr marL="342900" indent="-342900">
                  <a:buFont typeface="Wingdings" panose="05000000000000000000" charset="0"/>
                  <a:buChar char="Ø"/>
                </a:pPr>
                <a:r>
                  <a:rPr lang="zh-CN" altLang="en-US" sz="2400">
                    <a:latin typeface="楷体" panose="02010609060101010101" pitchFamily="49" charset="-122"/>
                    <a:ea typeface="楷体" panose="02010609060101010101" pitchFamily="49" charset="-122"/>
                    <a:sym typeface="+mn-ea"/>
                  </a:rPr>
                  <a:t>后剪枝在生成决策树之后再进行剪枝，通常会从决策树的叶子节点开始，逐层向上对每个节点进行评估。如果剪掉这个节点子树，与保留该节点子树在分类准确性上差别不大，或者剪掉该节点子树，能在验证集中带来准确性的提升，那么就可以把该节点子树进行剪枝。 </a:t>
                </a:r>
                <a:endParaRPr lang="zh-CN" altLang="en-US" sz="2400">
                  <a:latin typeface="楷体" panose="02010609060101010101" pitchFamily="49" charset="-122"/>
                  <a:ea typeface="楷体" panose="02010609060101010101" pitchFamily="49" charset="-122"/>
                  <a:sym typeface="+mn-ea"/>
                </a:endParaRPr>
              </a:p>
              <a:p>
                <a:pPr marL="342900" indent="-342900">
                  <a:buFont typeface="Wingdings" panose="05000000000000000000" charset="0"/>
                  <a:buChar char="Ø"/>
                </a:pPr>
                <a:r>
                  <a:rPr lang="zh-CN" altLang="en-US" sz="2400">
                    <a:latin typeface="楷体" panose="02010609060101010101" pitchFamily="49" charset="-122"/>
                    <a:ea typeface="楷体" panose="02010609060101010101" pitchFamily="49" charset="-122"/>
                    <a:sym typeface="+mn-ea"/>
                  </a:rPr>
                  <a:t>特点：</a:t>
                </a:r>
                <a:endParaRPr lang="zh-CN" altLang="en-US"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en-US" altLang="zh-CN" sz="2400">
                    <a:latin typeface="楷体" panose="02010609060101010101" pitchFamily="49" charset="-122"/>
                    <a:ea typeface="楷体" panose="02010609060101010101" pitchFamily="49" charset="-122"/>
                    <a:sym typeface="+mn-ea"/>
                  </a:rPr>
                  <a:t>  </a:t>
                </a:r>
                <a:r>
                  <a:rPr lang="zh-CN" altLang="en-US" sz="2400">
                    <a:latin typeface="楷体" panose="02010609060101010101" pitchFamily="49" charset="-122"/>
                    <a:ea typeface="楷体" panose="02010609060101010101" pitchFamily="49" charset="-122"/>
                    <a:sym typeface="+mn-ea"/>
                  </a:rPr>
                  <a:t>后剪枝的优点是比预剪枝保留了更多的分支，欠拟合风险小，泛化性能往往</a:t>
                </a:r>
                <a:endParaRPr lang="zh-CN" altLang="en-US"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400">
                    <a:latin typeface="楷体" panose="02010609060101010101" pitchFamily="49" charset="-122"/>
                    <a:ea typeface="楷体" panose="02010609060101010101" pitchFamily="49" charset="-122"/>
                    <a:sym typeface="+mn-ea"/>
                  </a:rPr>
                  <a:t> </a:t>
                </a:r>
                <a:r>
                  <a:rPr lang="en-US" altLang="zh-CN" sz="2400">
                    <a:latin typeface="楷体" panose="02010609060101010101" pitchFamily="49" charset="-122"/>
                    <a:ea typeface="楷体" panose="02010609060101010101" pitchFamily="49" charset="-122"/>
                    <a:sym typeface="+mn-ea"/>
                  </a:rPr>
                  <a:t> </a:t>
                </a:r>
                <a:r>
                  <a:rPr lang="zh-CN" altLang="en-US" sz="2400">
                    <a:latin typeface="楷体" panose="02010609060101010101" pitchFamily="49" charset="-122"/>
                    <a:ea typeface="楷体" panose="02010609060101010101" pitchFamily="49" charset="-122"/>
                    <a:sym typeface="+mn-ea"/>
                  </a:rPr>
                  <a:t>优于预剪枝决策树，缺点是模型训练时会占用较多的资源。 </a:t>
                </a:r>
                <a:endParaRPr lang="zh-CN" altLang="en-US" sz="2400">
                  <a:latin typeface="楷体" panose="02010609060101010101" pitchFamily="49" charset="-122"/>
                  <a:ea typeface="楷体" panose="02010609060101010101" pitchFamily="49" charset="-122"/>
                  <a:sym typeface="+mn-ea"/>
                </a:endParaRPr>
              </a:p>
              <a:p>
                <a:pPr marL="342900" indent="-342900">
                  <a:buFont typeface="Wingdings" panose="05000000000000000000" charset="0"/>
                  <a:buChar char="Ø"/>
                </a:pPr>
                <a:r>
                  <a:rPr lang="zh-CN" altLang="en-US" sz="2400">
                    <a:latin typeface="楷体" panose="02010609060101010101" pitchFamily="49" charset="-122"/>
                    <a:ea typeface="楷体" panose="02010609060101010101" pitchFamily="49" charset="-122"/>
                    <a:sym typeface="+mn-ea"/>
                  </a:rPr>
                  <a:t>在实际应用中，更多的是使用后剪枝法，其中的</a:t>
                </a:r>
                <a:r>
                  <a:rPr lang="zh-CN" altLang="en-US" sz="2400" b="1">
                    <a:latin typeface="楷体" panose="02010609060101010101" pitchFamily="49" charset="-122"/>
                    <a:ea typeface="楷体" panose="02010609060101010101" pitchFamily="49" charset="-122"/>
                    <a:sym typeface="+mn-ea"/>
                  </a:rPr>
                  <a:t>代价复杂性剪枝</a:t>
                </a:r>
                <a:r>
                  <a:rPr lang="zh-CN" altLang="en-US" sz="2400">
                    <a:latin typeface="楷体" panose="02010609060101010101" pitchFamily="49" charset="-122"/>
                    <a:ea typeface="楷体" panose="02010609060101010101" pitchFamily="49" charset="-122"/>
                    <a:sym typeface="+mn-ea"/>
                  </a:rPr>
                  <a:t>（cost complexity pruning）是最常用的方法。这种方法是先让树尽情生长，得到</a:t>
                </a:r>
                <a:endParaRPr lang="zh-CN" altLang="en-US"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400">
                    <a:latin typeface="楷体" panose="02010609060101010101" pitchFamily="49" charset="-122"/>
                    <a:ea typeface="楷体" panose="02010609060101010101" pitchFamily="49" charset="-122"/>
                    <a:sym typeface="+mn-ea"/>
                  </a:rPr>
                  <a:t>  ，然后再在 </a:t>
                </a:r>
                <a:r>
                  <a:rPr lang="en-US" altLang="zh-CN" sz="2400">
                    <a:latin typeface="楷体" panose="02010609060101010101" pitchFamily="49" charset="-122"/>
                    <a:ea typeface="楷体" panose="02010609060101010101" pitchFamily="49" charset="-122"/>
                    <a:sym typeface="+mn-ea"/>
                  </a:rPr>
                  <a:t> </a:t>
                </a:r>
                <a:r>
                  <a:rPr lang="zh-CN" altLang="en-US" sz="2400">
                    <a:latin typeface="楷体" panose="02010609060101010101" pitchFamily="49" charset="-122"/>
                    <a:ea typeface="楷体" panose="02010609060101010101" pitchFamily="49" charset="-122"/>
                    <a:sym typeface="+mn-ea"/>
                  </a:rPr>
                  <a:t>基础上进行修剪。设 </a:t>
                </a:r>
                <a:r>
                  <a:rPr lang="en-US" altLang="zh-CN" sz="2400">
                    <a:latin typeface="楷体" panose="02010609060101010101" pitchFamily="49" charset="-122"/>
                    <a:ea typeface="楷体" panose="02010609060101010101" pitchFamily="49" charset="-122"/>
                    <a:sym typeface="+mn-ea"/>
                  </a:rPr>
                  <a:t>T </a:t>
                </a:r>
                <a:r>
                  <a:rPr lang="zh-CN" altLang="en-US" sz="2400">
                    <a:latin typeface="楷体" panose="02010609060101010101" pitchFamily="49" charset="-122"/>
                    <a:ea typeface="楷体" panose="02010609060101010101" pitchFamily="49" charset="-122"/>
                    <a:sym typeface="+mn-ea"/>
                  </a:rPr>
                  <a:t>表示子树</a:t>
                </a:r>
                <a:r>
                  <a:rPr lang="en-US" altLang="zh-CN" sz="2400">
                    <a:latin typeface="楷体" panose="02010609060101010101" pitchFamily="49" charset="-122"/>
                    <a:ea typeface="楷体" panose="02010609060101010101" pitchFamily="49" charset="-122"/>
                    <a:sym typeface="+mn-ea"/>
                  </a:rPr>
                  <a:t>  </a:t>
                </a:r>
                <a:r>
                  <a:rPr lang="zh-CN" altLang="en-US" sz="2400">
                    <a:latin typeface="楷体" panose="02010609060101010101" pitchFamily="49" charset="-122"/>
                    <a:ea typeface="楷体" panose="02010609060101010101" pitchFamily="49" charset="-122"/>
                    <a:sym typeface="+mn-ea"/>
                  </a:rPr>
                  <a:t>的叶节点数目，</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cs typeface="Cambria Math" panose="02040503050406030204" pitchFamily="18" charset="0"/>
                            <a:sym typeface="+mn-ea"/>
                          </a:rPr>
                        </m:ctrlPr>
                      </m:sSubPr>
                      <m:e>
                        <m:r>
                          <a:rPr lang="en-US" altLang="zh-CN" sz="2400" i="1">
                            <a:latin typeface="Cambria Math" panose="02040503050406030204" pitchFamily="18" charset="0"/>
                            <a:ea typeface="楷体" panose="02010609060101010101" pitchFamily="49" charset="-122"/>
                            <a:cs typeface="Cambria Math" panose="02040503050406030204" pitchFamily="18" charset="0"/>
                            <a:sym typeface="+mn-ea"/>
                          </a:rPr>
                          <m:t>𝑛</m:t>
                        </m:r>
                      </m:e>
                      <m:sub>
                        <m:r>
                          <a:rPr lang="en-US" altLang="zh-CN" sz="2400" i="1">
                            <a:latin typeface="Cambria Math" panose="02040503050406030204" pitchFamily="18" charset="0"/>
                            <a:ea typeface="楷体" panose="02010609060101010101" pitchFamily="49" charset="-122"/>
                            <a:cs typeface="Cambria Math" panose="02040503050406030204" pitchFamily="18" charset="0"/>
                            <a:sym typeface="+mn-ea"/>
                          </a:rPr>
                          <m:t>𝑡</m:t>
                        </m:r>
                      </m:sub>
                    </m:sSub>
                  </m:oMath>
                </a14:m>
                <a:r>
                  <a:rPr lang="zh-CN" altLang="en-US" sz="2400">
                    <a:latin typeface="楷体" panose="02010609060101010101" pitchFamily="49" charset="-122"/>
                    <a:ea typeface="楷体" panose="02010609060101010101" pitchFamily="49" charset="-122"/>
                    <a:sym typeface="+mn-ea"/>
                  </a:rPr>
                  <a:t>表示叶子</a:t>
                </a:r>
                <a:endParaRPr lang="zh-CN" altLang="en-US"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altLang="en-US" sz="2400">
                    <a:latin typeface="楷体" panose="02010609060101010101" pitchFamily="49" charset="-122"/>
                    <a:ea typeface="楷体" panose="02010609060101010101" pitchFamily="49" charset="-122"/>
                    <a:sym typeface="+mn-ea"/>
                  </a:rPr>
                  <a:t> </a:t>
                </a:r>
                <a:r>
                  <a:rPr lang="en-US" altLang="zh-CN" sz="2400">
                    <a:latin typeface="楷体" panose="02010609060101010101" pitchFamily="49" charset="-122"/>
                    <a:ea typeface="楷体" panose="02010609060101010101" pitchFamily="49" charset="-122"/>
                    <a:sym typeface="+mn-ea"/>
                  </a:rPr>
                  <a:t> </a:t>
                </a:r>
                <a:r>
                  <a:rPr lang="zh-CN" altLang="en-US" sz="2400">
                    <a:latin typeface="楷体" panose="02010609060101010101" pitchFamily="49" charset="-122"/>
                    <a:ea typeface="楷体" panose="02010609060101010101" pitchFamily="49" charset="-122"/>
                    <a:sym typeface="+mn-ea"/>
                  </a:rPr>
                  <a:t>节点 t 的样本量, 则代价复杂性的剪枝法的损失函数为：</a:t>
                </a:r>
                <a:endParaRPr lang="zh-CN" altLang="en-US"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en-US" altLang="zh-CN" sz="2400">
                    <a:latin typeface="楷体" panose="02010609060101010101" pitchFamily="49" charset="-122"/>
                    <a:ea typeface="楷体" panose="02010609060101010101" pitchFamily="49" charset="-122"/>
                    <a:sym typeface="+mn-ea"/>
                  </a:rPr>
                  <a:t>   </a:t>
                </a:r>
                <a:endParaRPr lang="zh-CN" altLang="en-US"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endParaRPr lang="zh-CN" altLang="en-US" sz="2200">
                  <a:latin typeface="楷体" panose="02010609060101010101" pitchFamily="49" charset="-122"/>
                  <a:ea typeface="楷体" panose="02010609060101010101" pitchFamily="49" charset="-122"/>
                  <a:sym typeface="+mn-ea"/>
                </a:endParaRPr>
              </a:p>
            </p:txBody>
          </p:sp>
        </mc:Choice>
        <mc:Fallback>
          <p:sp>
            <p:nvSpPr>
              <p:cNvPr id="7" name="文本框 6"/>
              <p:cNvSpPr txBox="1">
                <a:spLocks noRot="1" noChangeAspect="1" noMove="1" noResize="1" noEditPoints="1" noAdjustHandles="1" noChangeArrowheads="1" noChangeShapeType="1" noTextEdit="1"/>
              </p:cNvSpPr>
              <p:nvPr/>
            </p:nvSpPr>
            <p:spPr>
              <a:xfrm>
                <a:off x="615950" y="1421765"/>
                <a:ext cx="10693400" cy="4915535"/>
              </a:xfrm>
              <a:prstGeom prst="rect">
                <a:avLst/>
              </a:prstGeom>
              <a:blipFill rotWithShape="1">
                <a:blip r:embed="rId1"/>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2"/>
          <a:stretch>
            <a:fillRect/>
          </a:stretch>
        </p:blipFill>
        <p:spPr>
          <a:xfrm>
            <a:off x="6123305" y="5474335"/>
            <a:ext cx="5212715" cy="721360"/>
          </a:xfrm>
          <a:prstGeom prst="rect">
            <a:avLst/>
          </a:prstGeom>
        </p:spPr>
      </p:pic>
      <p:pic>
        <p:nvPicPr>
          <p:cNvPr id="4" name="图片 3"/>
          <p:cNvPicPr>
            <a:picLocks noChangeAspect="1"/>
          </p:cNvPicPr>
          <p:nvPr/>
        </p:nvPicPr>
        <p:blipFill>
          <a:blip r:embed="rId3"/>
          <a:stretch>
            <a:fillRect/>
          </a:stretch>
        </p:blipFill>
        <p:spPr>
          <a:xfrm>
            <a:off x="1045845" y="4777740"/>
            <a:ext cx="299085" cy="337185"/>
          </a:xfrm>
          <a:prstGeom prst="rect">
            <a:avLst/>
          </a:prstGeom>
        </p:spPr>
      </p:pic>
      <p:pic>
        <p:nvPicPr>
          <p:cNvPr id="5" name="图片 4"/>
          <p:cNvPicPr>
            <a:picLocks noChangeAspect="1"/>
          </p:cNvPicPr>
          <p:nvPr/>
        </p:nvPicPr>
        <p:blipFill>
          <a:blip r:embed="rId3"/>
          <a:stretch>
            <a:fillRect/>
          </a:stretch>
        </p:blipFill>
        <p:spPr>
          <a:xfrm>
            <a:off x="2538730" y="4740910"/>
            <a:ext cx="287020" cy="363855"/>
          </a:xfrm>
          <a:prstGeom prst="rect">
            <a:avLst/>
          </a:prstGeom>
        </p:spPr>
      </p:pic>
      <p:pic>
        <p:nvPicPr>
          <p:cNvPr id="6" name="图片 5"/>
          <p:cNvPicPr>
            <a:picLocks noChangeAspect="1"/>
          </p:cNvPicPr>
          <p:nvPr/>
        </p:nvPicPr>
        <p:blipFill>
          <a:blip r:embed="rId4"/>
          <a:stretch>
            <a:fillRect/>
          </a:stretch>
        </p:blipFill>
        <p:spPr>
          <a:xfrm>
            <a:off x="7264400" y="4781550"/>
            <a:ext cx="311150" cy="26797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40779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sym typeface="+mn-ea"/>
              </a:rPr>
              <a:t>后剪枝</a:t>
            </a:r>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7" name="文本框 6"/>
          <p:cNvSpPr txBox="1"/>
          <p:nvPr/>
        </p:nvSpPr>
        <p:spPr>
          <a:xfrm>
            <a:off x="615950" y="1421765"/>
            <a:ext cx="10693400" cy="4915535"/>
          </a:xfrm>
          <a:prstGeom prst="rect">
            <a:avLst/>
          </a:prstGeom>
          <a:noFill/>
        </p:spPr>
        <p:txBody>
          <a:bodyPr wrap="square" rtlCol="0">
            <a:noAutofit/>
          </a:bodyPr>
          <a:p>
            <a:pPr marL="342900" indent="-342900">
              <a:buFont typeface="Wingdings" panose="05000000000000000000" charset="0"/>
              <a:buChar char="Ø"/>
            </a:pPr>
            <a:endParaRPr lang="zh-CN" altLang="en-US"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en-US" altLang="zh-CN" sz="2400">
                <a:latin typeface="楷体" panose="02010609060101010101" pitchFamily="49" charset="-122"/>
                <a:ea typeface="楷体" panose="02010609060101010101" pitchFamily="49" charset="-122"/>
                <a:sym typeface="+mn-ea"/>
              </a:rPr>
              <a:t>   </a:t>
            </a:r>
            <a:endParaRPr lang="zh-CN" altLang="en-US"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endParaRPr lang="zh-CN" altLang="en-US" sz="2200">
              <a:latin typeface="楷体" panose="02010609060101010101" pitchFamily="49" charset="-122"/>
              <a:ea typeface="楷体" panose="02010609060101010101" pitchFamily="49" charset="-122"/>
              <a:sym typeface="+mn-ea"/>
            </a:endParaRPr>
          </a:p>
        </p:txBody>
      </p:sp>
      <p:pic>
        <p:nvPicPr>
          <p:cNvPr id="3" name="图片 2"/>
          <p:cNvPicPr>
            <a:picLocks noChangeAspect="1"/>
          </p:cNvPicPr>
          <p:nvPr/>
        </p:nvPicPr>
        <p:blipFill>
          <a:blip r:embed="rId1"/>
          <a:stretch>
            <a:fillRect/>
          </a:stretch>
        </p:blipFill>
        <p:spPr>
          <a:xfrm>
            <a:off x="1007745" y="1755140"/>
            <a:ext cx="5749290" cy="795655"/>
          </a:xfrm>
          <a:prstGeom prst="rect">
            <a:avLst/>
          </a:prstGeom>
        </p:spPr>
      </p:pic>
      <p:pic>
        <p:nvPicPr>
          <p:cNvPr id="8" name="图片 7"/>
          <p:cNvPicPr>
            <a:picLocks noChangeAspect="1"/>
          </p:cNvPicPr>
          <p:nvPr/>
        </p:nvPicPr>
        <p:blipFill>
          <a:blip r:embed="rId2"/>
          <a:stretch>
            <a:fillRect/>
          </a:stretch>
        </p:blipFill>
        <p:spPr>
          <a:xfrm>
            <a:off x="1007745" y="2550795"/>
            <a:ext cx="10176510" cy="308229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40779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sym typeface="+mn-ea"/>
              </a:rPr>
              <a:t>后剪枝</a:t>
            </a:r>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7" name="文本框 6"/>
          <p:cNvSpPr txBox="1"/>
          <p:nvPr/>
        </p:nvSpPr>
        <p:spPr>
          <a:xfrm>
            <a:off x="615950" y="1421765"/>
            <a:ext cx="10693400" cy="4915535"/>
          </a:xfrm>
          <a:prstGeom prst="rect">
            <a:avLst/>
          </a:prstGeom>
          <a:noFill/>
        </p:spPr>
        <p:txBody>
          <a:bodyPr wrap="square" rtlCol="0">
            <a:noAutofit/>
          </a:bodyPr>
          <a:p>
            <a:pPr marL="342900" indent="-342900">
              <a:buFont typeface="Wingdings" panose="05000000000000000000" charset="0"/>
              <a:buChar char="Ø"/>
            </a:pPr>
            <a:r>
              <a:rPr lang="zh-CN" altLang="en-US" sz="2400">
                <a:latin typeface="楷体" panose="02010609060101010101" pitchFamily="49" charset="-122"/>
                <a:ea typeface="楷体" panose="02010609060101010101" pitchFamily="49" charset="-122"/>
                <a:sym typeface="+mn-ea"/>
              </a:rPr>
              <a:t>后剪枝步骤:从</a:t>
            </a:r>
            <a:r>
              <a:rPr lang="en-US" altLang="zh-CN" sz="2400">
                <a:latin typeface="楷体" panose="02010609060101010101" pitchFamily="49" charset="-122"/>
                <a:ea typeface="楷体" panose="02010609060101010101" pitchFamily="49" charset="-122"/>
                <a:sym typeface="+mn-ea"/>
              </a:rPr>
              <a:t>  </a:t>
            </a:r>
            <a:r>
              <a:rPr lang="zh-CN" altLang="en-US" sz="2400">
                <a:latin typeface="楷体" panose="02010609060101010101" pitchFamily="49" charset="-122"/>
                <a:ea typeface="楷体" panose="02010609060101010101" pitchFamily="49" charset="-122"/>
                <a:sym typeface="+mn-ea"/>
              </a:rPr>
              <a:t>开始，自下而上地考虑每个内部节点 t ，考虑两种情况:</a:t>
            </a:r>
            <a:endParaRPr lang="zh-CN" altLang="en-US" sz="2400">
              <a:latin typeface="楷体" panose="02010609060101010101" pitchFamily="49" charset="-122"/>
              <a:ea typeface="楷体" panose="02010609060101010101" pitchFamily="49" charset="-122"/>
              <a:sym typeface="+mn-ea"/>
            </a:endParaRPr>
          </a:p>
        </p:txBody>
      </p:sp>
      <p:pic>
        <p:nvPicPr>
          <p:cNvPr id="4" name="图片 3"/>
          <p:cNvPicPr>
            <a:picLocks noChangeAspect="1"/>
          </p:cNvPicPr>
          <p:nvPr>
            <p:custDataLst>
              <p:tags r:id="rId1"/>
            </p:custDataLst>
          </p:nvPr>
        </p:nvPicPr>
        <p:blipFill>
          <a:blip r:embed="rId2"/>
          <a:stretch>
            <a:fillRect/>
          </a:stretch>
        </p:blipFill>
        <p:spPr>
          <a:xfrm>
            <a:off x="545465" y="2068195"/>
            <a:ext cx="10283190" cy="384111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2995930" y="1494790"/>
            <a:ext cx="336550" cy="29210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40779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sym typeface="+mn-ea"/>
              </a:rPr>
              <a:t>后剪枝</a:t>
            </a:r>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7" name="文本框 6"/>
          <p:cNvSpPr txBox="1"/>
          <p:nvPr/>
        </p:nvSpPr>
        <p:spPr>
          <a:xfrm>
            <a:off x="615950" y="1421765"/>
            <a:ext cx="10693400" cy="4915535"/>
          </a:xfrm>
          <a:prstGeom prst="rect">
            <a:avLst/>
          </a:prstGeom>
          <a:noFill/>
        </p:spPr>
        <p:txBody>
          <a:bodyPr wrap="square" rtlCol="0">
            <a:noAutofit/>
          </a:bodyPr>
          <a:p>
            <a:pPr marL="342900" indent="-342900">
              <a:buFont typeface="Wingdings" panose="05000000000000000000" charset="0"/>
              <a:buChar char="Ø"/>
            </a:pPr>
            <a:endParaRPr lang="zh-CN" altLang="en-US" sz="2400">
              <a:latin typeface="楷体" panose="02010609060101010101" pitchFamily="49" charset="-122"/>
              <a:ea typeface="楷体" panose="02010609060101010101" pitchFamily="49" charset="-122"/>
              <a:sym typeface="+mn-ea"/>
            </a:endParaRPr>
          </a:p>
        </p:txBody>
      </p:sp>
      <p:pic>
        <p:nvPicPr>
          <p:cNvPr id="6" name="图片 5"/>
          <p:cNvPicPr>
            <a:picLocks noChangeAspect="1"/>
          </p:cNvPicPr>
          <p:nvPr/>
        </p:nvPicPr>
        <p:blipFill>
          <a:blip r:embed="rId1"/>
          <a:stretch>
            <a:fillRect/>
          </a:stretch>
        </p:blipFill>
        <p:spPr>
          <a:xfrm>
            <a:off x="1059815" y="1684655"/>
            <a:ext cx="9825990" cy="2563495"/>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7952" y="857125"/>
            <a:ext cx="140779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sym typeface="+mn-ea"/>
              </a:rPr>
              <a:t>后剪枝</a:t>
            </a:r>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7" name="文本框 6"/>
          <p:cNvSpPr txBox="1"/>
          <p:nvPr/>
        </p:nvSpPr>
        <p:spPr>
          <a:xfrm>
            <a:off x="615950" y="1421765"/>
            <a:ext cx="10693400" cy="4915535"/>
          </a:xfrm>
          <a:prstGeom prst="rect">
            <a:avLst/>
          </a:prstGeom>
          <a:noFill/>
        </p:spPr>
        <p:txBody>
          <a:bodyPr wrap="square" rtlCol="0">
            <a:noAutofit/>
          </a:bodyPr>
          <a:p>
            <a:pPr marL="342900" indent="-342900">
              <a:buFont typeface="Wingdings" panose="05000000000000000000" charset="0"/>
              <a:buChar char="Ø"/>
            </a:pPr>
            <a:endParaRPr lang="zh-CN" altLang="en-US" sz="2400">
              <a:latin typeface="楷体" panose="02010609060101010101" pitchFamily="49" charset="-122"/>
              <a:ea typeface="楷体" panose="02010609060101010101" pitchFamily="49" charset="-122"/>
              <a:sym typeface="+mn-ea"/>
            </a:endParaRPr>
          </a:p>
        </p:txBody>
      </p:sp>
      <p:pic>
        <p:nvPicPr>
          <p:cNvPr id="3" name="图片 2"/>
          <p:cNvPicPr>
            <a:picLocks noChangeAspect="1"/>
          </p:cNvPicPr>
          <p:nvPr/>
        </p:nvPicPr>
        <p:blipFill>
          <a:blip r:embed="rId1"/>
          <a:stretch>
            <a:fillRect/>
          </a:stretch>
        </p:blipFill>
        <p:spPr>
          <a:xfrm>
            <a:off x="864235" y="1587500"/>
            <a:ext cx="10351135" cy="389001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6</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695506" y="3856861"/>
            <a:ext cx="4775193"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实践</a:t>
            </a:r>
            <a:r>
              <a:rPr lang="en-US" altLang="zh-CN" sz="4000" b="1" dirty="0">
                <a:solidFill>
                  <a:schemeClr val="bg2">
                    <a:lumMod val="50000"/>
                  </a:schemeClr>
                </a:solidFill>
                <a:latin typeface="+mn-lt"/>
                <a:cs typeface="Times New Roman" panose="02020603050405020304" pitchFamily="18" charset="0"/>
              </a:rPr>
              <a:t> </a:t>
            </a:r>
            <a:endParaRPr lang="en-US" altLang="zh-CN" sz="4000" b="1" dirty="0">
              <a:solidFill>
                <a:schemeClr val="bg2">
                  <a:lumMod val="50000"/>
                </a:schemeClr>
              </a:solidFill>
              <a:latin typeface="+mn-lt"/>
              <a:cs typeface="Times New Roman" panose="02020603050405020304" pitchFamily="18" charset="0"/>
            </a:endParaRPr>
          </a:p>
          <a:p>
            <a:pPr algn="ctr">
              <a:lnSpc>
                <a:spcPts val="7000"/>
              </a:lnSpc>
            </a:pPr>
            <a:r>
              <a:rPr lang="en-US" altLang="zh-CN" sz="4000" b="1" dirty="0">
                <a:solidFill>
                  <a:schemeClr val="bg2">
                    <a:lumMod val="50000"/>
                  </a:schemeClr>
                </a:solidFill>
                <a:latin typeface="+mn-lt"/>
                <a:cs typeface="Times New Roman" panose="02020603050405020304" pitchFamily="18" charset="0"/>
              </a:rPr>
              <a:t> code practice</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85717" y="838075"/>
            <a:ext cx="2021205" cy="583565"/>
          </a:xfrm>
          <a:prstGeom prst="rect">
            <a:avLst/>
          </a:prstGeom>
        </p:spPr>
        <p:txBody>
          <a:bodyPr wrap="none">
            <a:spAutoFit/>
          </a:bodyPr>
          <a:lstStyle/>
          <a:p>
            <a:pPr algn="l"/>
            <a:r>
              <a:rPr lang="en-US" altLang="zh-CN" sz="3200" b="1" dirty="0">
                <a:solidFill>
                  <a:schemeClr val="accent3"/>
                </a:solidFill>
                <a:latin typeface="楷体" panose="02010609060101010101" pitchFamily="49" charset="-122"/>
                <a:ea typeface="楷体" panose="02010609060101010101" pitchFamily="49" charset="-122"/>
                <a:sym typeface="+mn-ea"/>
              </a:rPr>
              <a:t>R</a:t>
            </a:r>
            <a:r>
              <a:rPr lang="zh-CN" altLang="en-US" sz="3200" b="1" dirty="0">
                <a:solidFill>
                  <a:schemeClr val="accent3"/>
                </a:solidFill>
                <a:latin typeface="楷体" panose="02010609060101010101" pitchFamily="49" charset="-122"/>
                <a:ea typeface="楷体" panose="02010609060101010101" pitchFamily="49" charset="-122"/>
                <a:sym typeface="+mn-ea"/>
              </a:rPr>
              <a:t>语言实践</a:t>
            </a:r>
            <a:endParaRPr lang="zh-CN" altLang="en-US" sz="3200" b="1" dirty="0">
              <a:solidFill>
                <a:schemeClr val="accent3"/>
              </a:solidFill>
              <a:latin typeface="楷体" panose="02010609060101010101" pitchFamily="49" charset="-122"/>
              <a:ea typeface="楷体" panose="02010609060101010101" pitchFamily="49" charset="-122"/>
              <a:sym typeface="+mn-ea"/>
            </a:endParaRPr>
          </a:p>
        </p:txBody>
      </p:sp>
      <p:sp>
        <p:nvSpPr>
          <p:cNvPr id="7" name="文本框 6"/>
          <p:cNvSpPr txBox="1"/>
          <p:nvPr/>
        </p:nvSpPr>
        <p:spPr>
          <a:xfrm>
            <a:off x="615950" y="1421765"/>
            <a:ext cx="5179060" cy="2512695"/>
          </a:xfrm>
          <a:prstGeom prst="rect">
            <a:avLst/>
          </a:prstGeom>
          <a:noFill/>
        </p:spPr>
        <p:txBody>
          <a:bodyPr wrap="square" rtlCol="0">
            <a:noAutofit/>
          </a:bodyPr>
          <a:p>
            <a:pPr marL="342900" indent="-342900">
              <a:buFont typeface="Wingdings" panose="05000000000000000000" charset="0"/>
              <a:buChar char="Ø"/>
            </a:pPr>
            <a:r>
              <a:rPr lang="zh-CN" altLang="en-US" sz="2400">
                <a:latin typeface="楷体" panose="02010609060101010101" pitchFamily="49" charset="-122"/>
                <a:ea typeface="楷体" panose="02010609060101010101" pitchFamily="49" charset="-122"/>
                <a:sym typeface="+mn-ea"/>
              </a:rPr>
              <a:t>R 语言中常用的决策树算法工具是 R 程序包 rpart（Recursive</a:t>
            </a:r>
            <a:r>
              <a:rPr lang="en-US" altLang="zh-CN" sz="2400">
                <a:latin typeface="楷体" panose="02010609060101010101" pitchFamily="49" charset="-122"/>
                <a:ea typeface="楷体" panose="02010609060101010101" pitchFamily="49" charset="-122"/>
                <a:sym typeface="+mn-ea"/>
              </a:rPr>
              <a:t> </a:t>
            </a:r>
            <a:r>
              <a:rPr lang="zh-CN" altLang="en-US" sz="2400">
                <a:latin typeface="楷体" panose="02010609060101010101" pitchFamily="49" charset="-122"/>
                <a:ea typeface="楷体" panose="02010609060101010101" pitchFamily="49" charset="-122"/>
                <a:sym typeface="+mn-ea"/>
              </a:rPr>
              <a:t>Partitioning and</a:t>
            </a:r>
            <a:r>
              <a:rPr lang="en-US" altLang="zh-CN" sz="2400">
                <a:latin typeface="楷体" panose="02010609060101010101" pitchFamily="49" charset="-122"/>
                <a:ea typeface="楷体" panose="02010609060101010101" pitchFamily="49" charset="-122"/>
                <a:sym typeface="+mn-ea"/>
              </a:rPr>
              <a:t> </a:t>
            </a:r>
            <a:r>
              <a:rPr lang="zh-CN" altLang="en-US" sz="2400">
                <a:latin typeface="楷体" panose="02010609060101010101" pitchFamily="49" charset="-122"/>
                <a:ea typeface="楷体" panose="02010609060101010101" pitchFamily="49" charset="-122"/>
                <a:sym typeface="+mn-ea"/>
              </a:rPr>
              <a:t>Regression Trees）里的 rpart 函数，本小节以鸢尾花数据集为例，用决策树进行分类。具体实现过程代码如下：</a:t>
            </a:r>
            <a:endParaRPr lang="zh-CN" altLang="en-US" sz="2400">
              <a:latin typeface="楷体" panose="02010609060101010101" pitchFamily="49" charset="-122"/>
              <a:ea typeface="楷体" panose="02010609060101010101" pitchFamily="49" charset="-122"/>
              <a:sym typeface="+mn-ea"/>
            </a:endParaRPr>
          </a:p>
        </p:txBody>
      </p:sp>
      <p:pic>
        <p:nvPicPr>
          <p:cNvPr id="3" name="图片 2"/>
          <p:cNvPicPr>
            <a:picLocks noChangeAspect="1"/>
          </p:cNvPicPr>
          <p:nvPr/>
        </p:nvPicPr>
        <p:blipFill>
          <a:blip r:embed="rId1"/>
          <a:stretch>
            <a:fillRect/>
          </a:stretch>
        </p:blipFill>
        <p:spPr>
          <a:xfrm>
            <a:off x="198755" y="3934460"/>
            <a:ext cx="10886440" cy="2553970"/>
          </a:xfrm>
          <a:prstGeom prst="rect">
            <a:avLst/>
          </a:prstGeom>
        </p:spPr>
      </p:pic>
      <p:pic>
        <p:nvPicPr>
          <p:cNvPr id="8" name="图片 7"/>
          <p:cNvPicPr>
            <a:picLocks noChangeAspect="1"/>
          </p:cNvPicPr>
          <p:nvPr/>
        </p:nvPicPr>
        <p:blipFill>
          <a:blip r:embed="rId2"/>
          <a:stretch>
            <a:fillRect/>
          </a:stretch>
        </p:blipFill>
        <p:spPr>
          <a:xfrm>
            <a:off x="6267450" y="1440815"/>
            <a:ext cx="5607050" cy="4413885"/>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70402" y="838075"/>
            <a:ext cx="325183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sym typeface="+mn-ea"/>
              </a:rPr>
              <a:t>Python 语言实践</a:t>
            </a:r>
            <a:endParaRPr lang="zh-CN" altLang="en-US" sz="3200" b="1" dirty="0">
              <a:solidFill>
                <a:schemeClr val="accent3"/>
              </a:solidFill>
              <a:latin typeface="楷体" panose="02010609060101010101" pitchFamily="49" charset="-122"/>
              <a:ea typeface="楷体" panose="02010609060101010101" pitchFamily="49" charset="-122"/>
              <a:sym typeface="+mn-ea"/>
            </a:endParaRPr>
          </a:p>
        </p:txBody>
      </p:sp>
      <p:sp>
        <p:nvSpPr>
          <p:cNvPr id="7" name="文本框 6"/>
          <p:cNvSpPr txBox="1"/>
          <p:nvPr/>
        </p:nvSpPr>
        <p:spPr>
          <a:xfrm>
            <a:off x="615950" y="1421765"/>
            <a:ext cx="10784205" cy="4861560"/>
          </a:xfrm>
          <a:prstGeom prst="rect">
            <a:avLst/>
          </a:prstGeom>
          <a:noFill/>
        </p:spPr>
        <p:txBody>
          <a:bodyPr wrap="square" rtlCol="0">
            <a:noAutofit/>
          </a:bodyPr>
          <a:p>
            <a:pPr marL="342900" indent="-342900">
              <a:buFont typeface="Wingdings" panose="05000000000000000000" charset="0"/>
              <a:buChar char="Ø"/>
            </a:pPr>
            <a:r>
              <a:rPr sz="2400">
                <a:latin typeface="楷体" panose="02010609060101010101" pitchFamily="49" charset="-122"/>
                <a:ea typeface="楷体" panose="02010609060101010101" pitchFamily="49" charset="-122"/>
                <a:sym typeface="+mn-ea"/>
              </a:rPr>
              <a:t>决策树算法常用的 Python 工具是 scikit-learn（简称 sklearn），sklearn 是一个应用很广泛的 Python 机器学习库。</a:t>
            </a:r>
            <a:endParaRPr sz="2400">
              <a:latin typeface="楷体" panose="02010609060101010101" pitchFamily="49" charset="-122"/>
              <a:ea typeface="楷体" panose="02010609060101010101" pitchFamily="49" charset="-122"/>
              <a:sym typeface="+mn-ea"/>
            </a:endParaRPr>
          </a:p>
          <a:p>
            <a:pPr marL="342900" indent="-342900">
              <a:buFont typeface="Wingdings" panose="05000000000000000000" charset="0"/>
              <a:buChar char="Ø"/>
            </a:pPr>
            <a:r>
              <a:rPr sz="2400">
                <a:latin typeface="楷体" panose="02010609060101010101" pitchFamily="49" charset="-122"/>
                <a:ea typeface="楷体" panose="02010609060101010101" pitchFamily="49" charset="-122"/>
                <a:sym typeface="+mn-ea"/>
              </a:rPr>
              <a:t>sklearn 库中自带了决策树算法sklearn 库中</a:t>
            </a:r>
            <a:r>
              <a:rPr lang="zh-CN" sz="2400">
                <a:latin typeface="楷体" panose="02010609060101010101" pitchFamily="49" charset="-122"/>
                <a:ea typeface="楷体" panose="02010609060101010101" pitchFamily="49" charset="-122"/>
                <a:sym typeface="+mn-ea"/>
              </a:rPr>
              <a:t>的</a:t>
            </a:r>
            <a:r>
              <a:rPr sz="2400">
                <a:latin typeface="楷体" panose="02010609060101010101" pitchFamily="49" charset="-122"/>
                <a:ea typeface="楷体" panose="02010609060101010101" pitchFamily="49" charset="-122"/>
                <a:sym typeface="+mn-ea"/>
              </a:rPr>
              <a:t>DecisionTreeClassifier函数可以实现分</a:t>
            </a:r>
            <a:r>
              <a:rPr lang="zh-CN" sz="2400">
                <a:latin typeface="楷体" panose="02010609060101010101" pitchFamily="49" charset="-122"/>
                <a:ea typeface="楷体" panose="02010609060101010101" pitchFamily="49" charset="-122"/>
                <a:sym typeface="+mn-ea"/>
              </a:rPr>
              <a:t>类树，</a:t>
            </a:r>
            <a:r>
              <a:rPr sz="2400">
                <a:latin typeface="楷体" panose="02010609060101010101" pitchFamily="49" charset="-122"/>
                <a:ea typeface="楷体" panose="02010609060101010101" pitchFamily="49" charset="-122"/>
                <a:sym typeface="+mn-ea"/>
              </a:rPr>
              <a:t>DecisionTreeClas</a:t>
            </a:r>
            <a:r>
              <a:rPr lang="en-US" sz="2400">
                <a:latin typeface="楷体" panose="02010609060101010101" pitchFamily="49" charset="-122"/>
                <a:ea typeface="楷体" panose="02010609060101010101" pitchFamily="49" charset="-122"/>
                <a:sym typeface="+mn-ea"/>
              </a:rPr>
              <a:t> </a:t>
            </a:r>
            <a:r>
              <a:rPr sz="2400">
                <a:latin typeface="楷体" panose="02010609060101010101" pitchFamily="49" charset="-122"/>
                <a:ea typeface="楷体" panose="02010609060101010101" pitchFamily="49" charset="-122"/>
                <a:sym typeface="+mn-ea"/>
              </a:rPr>
              <a:t>sifier 将两个数组作为输入，第一个数组是用于保存训练样本的自变量数组 X，第二个数组是用于保存训练样本的类标签的整数值数组 Y 。</a:t>
            </a:r>
            <a:endParaRPr sz="2400">
              <a:latin typeface="楷体" panose="02010609060101010101" pitchFamily="49" charset="-122"/>
              <a:ea typeface="楷体" panose="02010609060101010101" pitchFamily="49" charset="-122"/>
              <a:sym typeface="+mn-ea"/>
            </a:endParaRPr>
          </a:p>
          <a:p>
            <a:pPr marL="342900" indent="-342900">
              <a:buFont typeface="Wingdings" panose="05000000000000000000" charset="0"/>
              <a:buChar char="Ø"/>
            </a:pPr>
            <a:r>
              <a:rPr sz="2400">
                <a:latin typeface="楷体" panose="02010609060101010101" pitchFamily="49" charset="-122"/>
                <a:ea typeface="楷体" panose="02010609060101010101" pitchFamily="49" charset="-122"/>
                <a:sym typeface="+mn-ea"/>
              </a:rPr>
              <a:t>如以下程序示例，从 sklearn 模块中导入分类树的函数，对数组 X 和 Y 赋值后进行拟合：</a:t>
            </a:r>
            <a:endParaRPr sz="2400">
              <a:latin typeface="楷体" panose="02010609060101010101" pitchFamily="49" charset="-122"/>
              <a:ea typeface="楷体" panose="02010609060101010101" pitchFamily="49" charset="-122"/>
              <a:sym typeface="+mn-ea"/>
            </a:endParaRPr>
          </a:p>
        </p:txBody>
      </p:sp>
      <p:pic>
        <p:nvPicPr>
          <p:cNvPr id="4" name="图片 3"/>
          <p:cNvPicPr>
            <a:picLocks noChangeAspect="1"/>
          </p:cNvPicPr>
          <p:nvPr/>
        </p:nvPicPr>
        <p:blipFill>
          <a:blip r:embed="rId1"/>
          <a:stretch>
            <a:fillRect/>
          </a:stretch>
        </p:blipFill>
        <p:spPr>
          <a:xfrm>
            <a:off x="3065145" y="4111625"/>
            <a:ext cx="8823325" cy="2171065"/>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70402" y="838075"/>
            <a:ext cx="325183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sym typeface="+mn-ea"/>
              </a:rPr>
              <a:t>Python 语言实践</a:t>
            </a:r>
            <a:endParaRPr lang="zh-CN" altLang="en-US" sz="3200" b="1" dirty="0">
              <a:solidFill>
                <a:schemeClr val="accent3"/>
              </a:solidFill>
              <a:latin typeface="楷体" panose="02010609060101010101" pitchFamily="49" charset="-122"/>
              <a:ea typeface="楷体" panose="02010609060101010101" pitchFamily="49" charset="-122"/>
              <a:sym typeface="+mn-ea"/>
            </a:endParaRPr>
          </a:p>
        </p:txBody>
      </p:sp>
      <p:sp>
        <p:nvSpPr>
          <p:cNvPr id="7" name="文本框 6"/>
          <p:cNvSpPr txBox="1"/>
          <p:nvPr/>
        </p:nvSpPr>
        <p:spPr>
          <a:xfrm>
            <a:off x="615950" y="1533525"/>
            <a:ext cx="10784205" cy="4861560"/>
          </a:xfrm>
          <a:prstGeom prst="rect">
            <a:avLst/>
          </a:prstGeom>
          <a:noFill/>
        </p:spPr>
        <p:txBody>
          <a:bodyPr wrap="square" rtlCol="0">
            <a:noAutofit/>
          </a:bodyPr>
          <a:p>
            <a:pPr marL="342900" indent="-342900">
              <a:buFont typeface="Wingdings" panose="05000000000000000000" charset="0"/>
              <a:buChar char="Ø"/>
            </a:pPr>
            <a:r>
              <a:rPr sz="2400">
                <a:latin typeface="楷体" panose="02010609060101010101" pitchFamily="49" charset="-122"/>
                <a:ea typeface="楷体" panose="02010609060101010101" pitchFamily="49" charset="-122"/>
                <a:sym typeface="+mn-ea"/>
              </a:rPr>
              <a:t>使用 DecisionTreeRegressor 类，决策树也可以应用于回归问题。此时因变量 Y</a:t>
            </a:r>
            <a:r>
              <a:rPr lang="en-US" sz="2400">
                <a:latin typeface="楷体" panose="02010609060101010101" pitchFamily="49" charset="-122"/>
                <a:ea typeface="楷体" panose="02010609060101010101" pitchFamily="49" charset="-122"/>
                <a:sym typeface="+mn-ea"/>
              </a:rPr>
              <a:t> </a:t>
            </a:r>
            <a:r>
              <a:rPr sz="2400">
                <a:latin typeface="楷体" panose="02010609060101010101" pitchFamily="49" charset="-122"/>
                <a:ea typeface="楷体" panose="02010609060101010101" pitchFamily="49" charset="-122"/>
                <a:sym typeface="+mn-ea"/>
              </a:rPr>
              <a:t>具有浮点值而不是整数值。下面代码演示 DecisionTreeRegressor 类的使用：</a:t>
            </a:r>
            <a:endParaRPr sz="2400">
              <a:latin typeface="楷体" panose="02010609060101010101" pitchFamily="49" charset="-122"/>
              <a:ea typeface="楷体" panose="02010609060101010101" pitchFamily="49" charset="-122"/>
              <a:sym typeface="+mn-ea"/>
            </a:endParaRPr>
          </a:p>
        </p:txBody>
      </p:sp>
      <p:pic>
        <p:nvPicPr>
          <p:cNvPr id="3" name="图片 2"/>
          <p:cNvPicPr>
            <a:picLocks noChangeAspect="1"/>
          </p:cNvPicPr>
          <p:nvPr/>
        </p:nvPicPr>
        <p:blipFill>
          <a:blip r:embed="rId1"/>
          <a:stretch>
            <a:fillRect/>
          </a:stretch>
        </p:blipFill>
        <p:spPr>
          <a:xfrm>
            <a:off x="1764665" y="2668270"/>
            <a:ext cx="9771380" cy="203073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2</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339099" y="3958977"/>
            <a:ext cx="7068457"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 </a:t>
            </a:r>
            <a:r>
              <a:rPr lang="zh-CN" altLang="en-US" sz="2400" b="1" dirty="0">
                <a:solidFill>
                  <a:schemeClr val="accent3"/>
                </a:solidFill>
                <a:latin typeface="楷体" panose="02010609060101010101" pitchFamily="49" charset="-122"/>
                <a:ea typeface="楷体" panose="02010609060101010101" pitchFamily="49" charset="-122"/>
              </a:rPr>
              <a:t> </a:t>
            </a:r>
            <a:r>
              <a:rPr lang="zh-CN" altLang="en-US" sz="8000" b="1" dirty="0">
                <a:solidFill>
                  <a:schemeClr val="accent3"/>
                </a:solidFill>
                <a:latin typeface="楷体" panose="02010609060101010101" pitchFamily="49" charset="-122"/>
                <a:ea typeface="楷体" panose="02010609060101010101" pitchFamily="49" charset="-122"/>
              </a:rPr>
              <a:t>基本原理</a:t>
            </a:r>
            <a:endParaRPr lang="en-US" altLang="zh-CN" sz="80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3200" b="1" dirty="0">
                <a:solidFill>
                  <a:schemeClr val="bg2">
                    <a:lumMod val="50000"/>
                  </a:schemeClr>
                </a:solidFill>
                <a:latin typeface="+mn-lt"/>
                <a:cs typeface="Times New Roman" panose="02020603050405020304" pitchFamily="18" charset="0"/>
              </a:rPr>
              <a:t>       </a:t>
            </a:r>
            <a:r>
              <a:rPr lang="en-US" altLang="zh-CN" sz="4000" b="1" dirty="0">
                <a:solidFill>
                  <a:schemeClr val="bg2">
                    <a:lumMod val="50000"/>
                  </a:schemeClr>
                </a:solidFill>
                <a:cs typeface="Times New Roman" panose="02020603050405020304" pitchFamily="18" charset="0"/>
              </a:rPr>
              <a:t>Basic Principle</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70402" y="838075"/>
            <a:ext cx="325183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sym typeface="+mn-ea"/>
              </a:rPr>
              <a:t>Python 语言实践</a:t>
            </a:r>
            <a:endParaRPr lang="zh-CN" altLang="en-US" sz="3200" b="1" dirty="0">
              <a:solidFill>
                <a:schemeClr val="accent3"/>
              </a:solidFill>
              <a:latin typeface="楷体" panose="02010609060101010101" pitchFamily="49" charset="-122"/>
              <a:ea typeface="楷体" panose="02010609060101010101" pitchFamily="49" charset="-122"/>
              <a:sym typeface="+mn-ea"/>
            </a:endParaRPr>
          </a:p>
        </p:txBody>
      </p:sp>
      <p:sp>
        <p:nvSpPr>
          <p:cNvPr id="7" name="文本框 6"/>
          <p:cNvSpPr txBox="1"/>
          <p:nvPr/>
        </p:nvSpPr>
        <p:spPr>
          <a:xfrm>
            <a:off x="615950" y="1362075"/>
            <a:ext cx="10784205" cy="4861560"/>
          </a:xfrm>
          <a:prstGeom prst="rect">
            <a:avLst/>
          </a:prstGeom>
          <a:noFill/>
        </p:spPr>
        <p:txBody>
          <a:bodyPr wrap="square" rtlCol="0">
            <a:noAutofit/>
          </a:bodyPr>
          <a:p>
            <a:pPr marL="342900" indent="-342900">
              <a:buFont typeface="Wingdings" panose="05000000000000000000" charset="0"/>
              <a:buChar char="Ø"/>
            </a:pPr>
            <a:r>
              <a:rPr sz="2400" b="1">
                <a:latin typeface="楷体" panose="02010609060101010101" pitchFamily="49" charset="-122"/>
                <a:ea typeface="楷体" panose="02010609060101010101" pitchFamily="49" charset="-122"/>
                <a:sym typeface="+mn-ea"/>
              </a:rPr>
              <a:t>信息增益与增益率</a:t>
            </a:r>
            <a:endParaRPr sz="2400" b="1">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sz="2400">
                <a:latin typeface="楷体" panose="02010609060101010101" pitchFamily="49" charset="-122"/>
                <a:ea typeface="楷体" panose="02010609060101010101" pitchFamily="49" charset="-122"/>
                <a:sym typeface="+mn-ea"/>
              </a:rPr>
              <a:t>本小节以前面介绍的预测是否打网球的实例，运用 Python 软件，演示信息增益和增益率的计算过程。</a:t>
            </a:r>
            <a:endParaRPr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endParaRPr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sz="2400">
                <a:latin typeface="楷体" panose="02010609060101010101" pitchFamily="49" charset="-122"/>
                <a:ea typeface="楷体" panose="02010609060101010101" pitchFamily="49" charset="-122"/>
                <a:sym typeface="+mn-ea"/>
              </a:rPr>
              <a:t>1、导入 math 库, 自定义计算信息熵的函数并计算根节点的信息熵。</a:t>
            </a:r>
            <a:endParaRPr sz="2400">
              <a:latin typeface="楷体" panose="02010609060101010101" pitchFamily="49" charset="-122"/>
              <a:ea typeface="楷体" panose="02010609060101010101" pitchFamily="49" charset="-122"/>
              <a:sym typeface="+mn-ea"/>
            </a:endParaRPr>
          </a:p>
        </p:txBody>
      </p:sp>
      <p:pic>
        <p:nvPicPr>
          <p:cNvPr id="4" name="图片 3"/>
          <p:cNvPicPr>
            <a:picLocks noChangeAspect="1"/>
          </p:cNvPicPr>
          <p:nvPr/>
        </p:nvPicPr>
        <p:blipFill>
          <a:blip r:embed="rId1"/>
          <a:stretch>
            <a:fillRect/>
          </a:stretch>
        </p:blipFill>
        <p:spPr>
          <a:xfrm>
            <a:off x="615950" y="3312795"/>
            <a:ext cx="10267315" cy="279019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70402" y="838075"/>
            <a:ext cx="325183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sym typeface="+mn-ea"/>
              </a:rPr>
              <a:t>Python 语言实践</a:t>
            </a:r>
            <a:endParaRPr lang="zh-CN" altLang="en-US" sz="3200" b="1" dirty="0">
              <a:solidFill>
                <a:schemeClr val="accent3"/>
              </a:solidFill>
              <a:latin typeface="楷体" panose="02010609060101010101" pitchFamily="49" charset="-122"/>
              <a:ea typeface="楷体" panose="02010609060101010101" pitchFamily="49" charset="-122"/>
              <a:sym typeface="+mn-ea"/>
            </a:endParaRPr>
          </a:p>
        </p:txBody>
      </p:sp>
      <p:sp>
        <p:nvSpPr>
          <p:cNvPr id="7" name="文本框 6"/>
          <p:cNvSpPr txBox="1"/>
          <p:nvPr/>
        </p:nvSpPr>
        <p:spPr>
          <a:xfrm>
            <a:off x="615950" y="1562735"/>
            <a:ext cx="10784205" cy="4660900"/>
          </a:xfrm>
          <a:prstGeom prst="rect">
            <a:avLst/>
          </a:prstGeom>
          <a:noFill/>
        </p:spPr>
        <p:txBody>
          <a:bodyPr wrap="square" rtlCol="0">
            <a:noAutofit/>
          </a:bodyPr>
          <a:p>
            <a:pPr marL="0" indent="0">
              <a:buFont typeface="Wingdings" panose="05000000000000000000" charset="0"/>
              <a:buNone/>
            </a:pPr>
            <a:r>
              <a:rPr sz="2400">
                <a:latin typeface="楷体" panose="02010609060101010101" pitchFamily="49" charset="-122"/>
                <a:ea typeface="楷体" panose="02010609060101010101" pitchFamily="49" charset="-122"/>
                <a:sym typeface="+mn-ea"/>
              </a:rPr>
              <a:t>2、计算信息增益。</a:t>
            </a:r>
            <a:endParaRPr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sz="2400">
                <a:latin typeface="楷体" panose="02010609060101010101" pitchFamily="49" charset="-122"/>
                <a:ea typeface="楷体" panose="02010609060101010101" pitchFamily="49" charset="-122"/>
                <a:sym typeface="+mn-ea"/>
              </a:rPr>
              <a:t>首先计算天气（weather）、温度（temperature）以及是否有风自变量（windy）的信息增益。代码如下：</a:t>
            </a:r>
            <a:endParaRPr sz="2400">
              <a:latin typeface="楷体" panose="02010609060101010101" pitchFamily="49" charset="-122"/>
              <a:ea typeface="楷体" panose="02010609060101010101" pitchFamily="49" charset="-122"/>
              <a:sym typeface="+mn-ea"/>
            </a:endParaRPr>
          </a:p>
        </p:txBody>
      </p:sp>
      <p:pic>
        <p:nvPicPr>
          <p:cNvPr id="6" name="图片 5"/>
          <p:cNvPicPr>
            <a:picLocks noChangeAspect="1"/>
          </p:cNvPicPr>
          <p:nvPr/>
        </p:nvPicPr>
        <p:blipFill>
          <a:blip r:embed="rId1"/>
          <a:stretch>
            <a:fillRect/>
          </a:stretch>
        </p:blipFill>
        <p:spPr>
          <a:xfrm>
            <a:off x="615950" y="2807335"/>
            <a:ext cx="10269220" cy="336423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70402" y="838075"/>
            <a:ext cx="325183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sym typeface="+mn-ea"/>
              </a:rPr>
              <a:t>Python 语言实践</a:t>
            </a:r>
            <a:endParaRPr lang="zh-CN" altLang="en-US" sz="3200" b="1" dirty="0">
              <a:solidFill>
                <a:schemeClr val="accent3"/>
              </a:solidFill>
              <a:latin typeface="楷体" panose="02010609060101010101" pitchFamily="49" charset="-122"/>
              <a:ea typeface="楷体" panose="02010609060101010101" pitchFamily="49" charset="-122"/>
              <a:sym typeface="+mn-ea"/>
            </a:endParaRPr>
          </a:p>
        </p:txBody>
      </p:sp>
      <p:sp>
        <p:nvSpPr>
          <p:cNvPr id="7" name="文本框 6"/>
          <p:cNvSpPr txBox="1"/>
          <p:nvPr/>
        </p:nvSpPr>
        <p:spPr>
          <a:xfrm>
            <a:off x="615950" y="4239260"/>
            <a:ext cx="10784205" cy="1843405"/>
          </a:xfrm>
          <a:prstGeom prst="rect">
            <a:avLst/>
          </a:prstGeom>
          <a:noFill/>
        </p:spPr>
        <p:txBody>
          <a:bodyPr wrap="square" rtlCol="0">
            <a:noAutofit/>
          </a:bodyPr>
          <a:p>
            <a:pPr marL="0" indent="0">
              <a:buFont typeface="Wingdings" panose="05000000000000000000" charset="0"/>
              <a:buNone/>
            </a:pPr>
            <a:r>
              <a:rPr sz="2400">
                <a:latin typeface="楷体" panose="02010609060101010101" pitchFamily="49" charset="-122"/>
                <a:ea typeface="楷体" panose="02010609060101010101" pitchFamily="49" charset="-122"/>
                <a:sym typeface="+mn-ea"/>
              </a:rPr>
              <a:t>以是否有风自变量的信息熵与信息增益为例，将计算结果输出出来：</a:t>
            </a:r>
            <a:endParaRPr sz="2400">
              <a:latin typeface="楷体" panose="02010609060101010101" pitchFamily="49" charset="-122"/>
              <a:ea typeface="楷体" panose="02010609060101010101" pitchFamily="49" charset="-122"/>
              <a:sym typeface="+mn-ea"/>
            </a:endParaRPr>
          </a:p>
        </p:txBody>
      </p:sp>
      <p:pic>
        <p:nvPicPr>
          <p:cNvPr id="4" name="图片 3"/>
          <p:cNvPicPr>
            <a:picLocks noChangeAspect="1"/>
          </p:cNvPicPr>
          <p:nvPr/>
        </p:nvPicPr>
        <p:blipFill>
          <a:blip r:embed="rId1"/>
          <a:stretch>
            <a:fillRect/>
          </a:stretch>
        </p:blipFill>
        <p:spPr>
          <a:xfrm>
            <a:off x="615950" y="1360805"/>
            <a:ext cx="9234805" cy="2918460"/>
          </a:xfrm>
          <a:prstGeom prst="rect">
            <a:avLst/>
          </a:prstGeom>
        </p:spPr>
      </p:pic>
      <p:pic>
        <p:nvPicPr>
          <p:cNvPr id="6" name="图片 5"/>
          <p:cNvPicPr>
            <a:picLocks noChangeAspect="1"/>
          </p:cNvPicPr>
          <p:nvPr/>
        </p:nvPicPr>
        <p:blipFill>
          <a:blip r:embed="rId2"/>
          <a:stretch>
            <a:fillRect/>
          </a:stretch>
        </p:blipFill>
        <p:spPr>
          <a:xfrm>
            <a:off x="615950" y="4662170"/>
            <a:ext cx="9234805" cy="144399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70402" y="838075"/>
            <a:ext cx="325183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sym typeface="+mn-ea"/>
              </a:rPr>
              <a:t>Python 语言实践</a:t>
            </a:r>
            <a:endParaRPr lang="zh-CN" altLang="en-US" sz="3200" b="1" dirty="0">
              <a:solidFill>
                <a:schemeClr val="accent3"/>
              </a:solidFill>
              <a:latin typeface="楷体" panose="02010609060101010101" pitchFamily="49" charset="-122"/>
              <a:ea typeface="楷体" panose="02010609060101010101" pitchFamily="49" charset="-122"/>
              <a:sym typeface="+mn-ea"/>
            </a:endParaRPr>
          </a:p>
        </p:txBody>
      </p:sp>
      <p:sp>
        <p:nvSpPr>
          <p:cNvPr id="7" name="文本框 6"/>
          <p:cNvSpPr txBox="1"/>
          <p:nvPr/>
        </p:nvSpPr>
        <p:spPr>
          <a:xfrm>
            <a:off x="615950" y="1562735"/>
            <a:ext cx="10784205" cy="4660900"/>
          </a:xfrm>
          <a:prstGeom prst="rect">
            <a:avLst/>
          </a:prstGeom>
          <a:noFill/>
        </p:spPr>
        <p:txBody>
          <a:bodyPr wrap="square" rtlCol="0">
            <a:noAutofit/>
          </a:bodyPr>
          <a:p>
            <a:pPr marL="0" indent="0">
              <a:buFont typeface="Wingdings" panose="05000000000000000000" charset="0"/>
              <a:buNone/>
            </a:pPr>
            <a:r>
              <a:rPr sz="2400">
                <a:latin typeface="楷体" panose="02010609060101010101" pitchFamily="49" charset="-122"/>
                <a:ea typeface="楷体" panose="02010609060101010101" pitchFamily="49" charset="-122"/>
                <a:sym typeface="+mn-ea"/>
              </a:rPr>
              <a:t>3、接下来展示计算三种自变量的信息增益率。</a:t>
            </a:r>
            <a:endParaRPr sz="2400">
              <a:latin typeface="楷体" panose="02010609060101010101" pitchFamily="49" charset="-122"/>
              <a:ea typeface="楷体" panose="02010609060101010101" pitchFamily="49" charset="-122"/>
              <a:sym typeface="+mn-ea"/>
            </a:endParaRPr>
          </a:p>
        </p:txBody>
      </p:sp>
      <p:pic>
        <p:nvPicPr>
          <p:cNvPr id="3" name="图片 2"/>
          <p:cNvPicPr>
            <a:picLocks noChangeAspect="1"/>
          </p:cNvPicPr>
          <p:nvPr/>
        </p:nvPicPr>
        <p:blipFill>
          <a:blip r:embed="rId1"/>
          <a:stretch>
            <a:fillRect/>
          </a:stretch>
        </p:blipFill>
        <p:spPr>
          <a:xfrm>
            <a:off x="615950" y="2108200"/>
            <a:ext cx="9980295" cy="411480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70402" y="838075"/>
            <a:ext cx="325183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sym typeface="+mn-ea"/>
              </a:rPr>
              <a:t>Python 语言实践</a:t>
            </a:r>
            <a:endParaRPr lang="zh-CN" altLang="en-US" sz="3200" b="1" dirty="0">
              <a:solidFill>
                <a:schemeClr val="accent3"/>
              </a:solidFill>
              <a:latin typeface="楷体" panose="02010609060101010101" pitchFamily="49" charset="-122"/>
              <a:ea typeface="楷体" panose="02010609060101010101" pitchFamily="49" charset="-122"/>
              <a:sym typeface="+mn-ea"/>
            </a:endParaRPr>
          </a:p>
        </p:txBody>
      </p:sp>
      <p:sp>
        <p:nvSpPr>
          <p:cNvPr id="7" name="文本框 6"/>
          <p:cNvSpPr txBox="1"/>
          <p:nvPr/>
        </p:nvSpPr>
        <p:spPr>
          <a:xfrm>
            <a:off x="615950" y="1362075"/>
            <a:ext cx="10784205" cy="4861560"/>
          </a:xfrm>
          <a:prstGeom prst="rect">
            <a:avLst/>
          </a:prstGeom>
          <a:noFill/>
        </p:spPr>
        <p:txBody>
          <a:bodyPr wrap="square" rtlCol="0">
            <a:noAutofit/>
          </a:bodyPr>
          <a:p>
            <a:pPr marL="342900" indent="-342900">
              <a:buFont typeface="Wingdings" panose="05000000000000000000" charset="0"/>
              <a:buChar char="Ø"/>
            </a:pPr>
            <a:r>
              <a:rPr sz="2400" b="1">
                <a:latin typeface="楷体" panose="02010609060101010101" pitchFamily="49" charset="-122"/>
                <a:ea typeface="楷体" panose="02010609060101010101" pitchFamily="49" charset="-122"/>
                <a:sym typeface="+mn-ea"/>
              </a:rPr>
              <a:t>决策树算法</a:t>
            </a:r>
            <a:endParaRPr sz="2400" b="1">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sz="2400">
                <a:latin typeface="楷体" panose="02010609060101010101" pitchFamily="49" charset="-122"/>
                <a:ea typeface="楷体" panose="02010609060101010101" pitchFamily="49" charset="-122"/>
                <a:sym typeface="+mn-ea"/>
              </a:rPr>
              <a:t>以下过程借助 sklearn 库完成，sklearn 库中自带了决策树算法，下面以打网球数据集，来演示决策树算法的应用。</a:t>
            </a:r>
            <a:endParaRPr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sz="2400">
                <a:latin typeface="楷体" panose="02010609060101010101" pitchFamily="49" charset="-122"/>
                <a:ea typeface="楷体" panose="02010609060101010101" pitchFamily="49" charset="-122"/>
                <a:sym typeface="+mn-ea"/>
              </a:rPr>
              <a:t>1、导入 Pandas 库和 Sklearn 库，读入数据与数据预处理。</a:t>
            </a:r>
            <a:endParaRPr sz="2400">
              <a:latin typeface="楷体" panose="02010609060101010101" pitchFamily="49" charset="-122"/>
              <a:ea typeface="楷体" panose="02010609060101010101" pitchFamily="49" charset="-122"/>
              <a:sym typeface="+mn-ea"/>
            </a:endParaRPr>
          </a:p>
        </p:txBody>
      </p:sp>
      <p:pic>
        <p:nvPicPr>
          <p:cNvPr id="3" name="图片 2"/>
          <p:cNvPicPr>
            <a:picLocks noChangeAspect="1"/>
          </p:cNvPicPr>
          <p:nvPr/>
        </p:nvPicPr>
        <p:blipFill>
          <a:blip r:embed="rId1"/>
          <a:stretch>
            <a:fillRect/>
          </a:stretch>
        </p:blipFill>
        <p:spPr>
          <a:xfrm>
            <a:off x="615950" y="2926715"/>
            <a:ext cx="9976485" cy="307213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70402" y="838075"/>
            <a:ext cx="325183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sym typeface="+mn-ea"/>
              </a:rPr>
              <a:t>Python 语言实践</a:t>
            </a:r>
            <a:endParaRPr lang="zh-CN" altLang="en-US" sz="3200" b="1" dirty="0">
              <a:solidFill>
                <a:schemeClr val="accent3"/>
              </a:solidFill>
              <a:latin typeface="楷体" panose="02010609060101010101" pitchFamily="49" charset="-122"/>
              <a:ea typeface="楷体" panose="02010609060101010101" pitchFamily="49" charset="-122"/>
              <a:sym typeface="+mn-ea"/>
            </a:endParaRPr>
          </a:p>
        </p:txBody>
      </p:sp>
      <p:sp>
        <p:nvSpPr>
          <p:cNvPr id="7" name="文本框 6"/>
          <p:cNvSpPr txBox="1"/>
          <p:nvPr/>
        </p:nvSpPr>
        <p:spPr>
          <a:xfrm>
            <a:off x="615950" y="1362075"/>
            <a:ext cx="10784205" cy="4861560"/>
          </a:xfrm>
          <a:prstGeom prst="rect">
            <a:avLst/>
          </a:prstGeom>
          <a:noFill/>
        </p:spPr>
        <p:txBody>
          <a:bodyPr wrap="square" rtlCol="0">
            <a:noAutofit/>
          </a:bodyPr>
          <a:p>
            <a:pPr marL="0" indent="0">
              <a:buFont typeface="Wingdings" panose="05000000000000000000" charset="0"/>
              <a:buNone/>
            </a:pPr>
            <a:r>
              <a:rPr sz="2400">
                <a:latin typeface="楷体" panose="02010609060101010101" pitchFamily="49" charset="-122"/>
                <a:ea typeface="楷体" panose="02010609060101010101" pitchFamily="49" charset="-122"/>
                <a:sym typeface="+mn-ea"/>
              </a:rPr>
              <a:t>1、导入 Pandas 库和 Sklearn 库，读入数据与数据预处理。</a:t>
            </a:r>
            <a:endParaRPr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lang="zh-CN" sz="2400">
                <a:latin typeface="楷体" panose="02010609060101010101" pitchFamily="49" charset="-122"/>
                <a:ea typeface="楷体" panose="02010609060101010101" pitchFamily="49" charset="-122"/>
                <a:sym typeface="+mn-ea"/>
              </a:rPr>
              <a:t>续：</a:t>
            </a:r>
            <a:endParaRPr lang="zh-CN" sz="2400">
              <a:latin typeface="楷体" panose="02010609060101010101" pitchFamily="49" charset="-122"/>
              <a:ea typeface="楷体" panose="02010609060101010101" pitchFamily="49" charset="-122"/>
              <a:sym typeface="+mn-ea"/>
            </a:endParaRPr>
          </a:p>
          <a:p>
            <a:pPr marL="0" indent="0">
              <a:buFont typeface="Wingdings" panose="05000000000000000000" charset="0"/>
              <a:buNone/>
            </a:pPr>
            <a:endParaRPr lang="zh-CN" sz="2400">
              <a:latin typeface="楷体" panose="02010609060101010101" pitchFamily="49" charset="-122"/>
              <a:ea typeface="楷体" panose="02010609060101010101" pitchFamily="49" charset="-122"/>
              <a:sym typeface="+mn-ea"/>
            </a:endParaRPr>
          </a:p>
        </p:txBody>
      </p:sp>
      <p:pic>
        <p:nvPicPr>
          <p:cNvPr id="4" name="图片 3"/>
          <p:cNvPicPr>
            <a:picLocks noChangeAspect="1"/>
          </p:cNvPicPr>
          <p:nvPr/>
        </p:nvPicPr>
        <p:blipFill>
          <a:blip r:embed="rId1"/>
          <a:stretch>
            <a:fillRect/>
          </a:stretch>
        </p:blipFill>
        <p:spPr>
          <a:xfrm>
            <a:off x="615950" y="2273935"/>
            <a:ext cx="10640060" cy="304927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70402" y="838075"/>
            <a:ext cx="325183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sym typeface="+mn-ea"/>
              </a:rPr>
              <a:t>Python 语言实践</a:t>
            </a:r>
            <a:endParaRPr lang="zh-CN" altLang="en-US" sz="3200" b="1" dirty="0">
              <a:solidFill>
                <a:schemeClr val="accent3"/>
              </a:solidFill>
              <a:latin typeface="楷体" panose="02010609060101010101" pitchFamily="49" charset="-122"/>
              <a:ea typeface="楷体" panose="02010609060101010101" pitchFamily="49" charset="-122"/>
              <a:sym typeface="+mn-ea"/>
            </a:endParaRPr>
          </a:p>
        </p:txBody>
      </p:sp>
      <p:sp>
        <p:nvSpPr>
          <p:cNvPr id="7" name="文本框 6"/>
          <p:cNvSpPr txBox="1"/>
          <p:nvPr/>
        </p:nvSpPr>
        <p:spPr>
          <a:xfrm>
            <a:off x="673735" y="1529715"/>
            <a:ext cx="10506075" cy="4552950"/>
          </a:xfrm>
          <a:prstGeom prst="rect">
            <a:avLst/>
          </a:prstGeom>
          <a:noFill/>
        </p:spPr>
        <p:txBody>
          <a:bodyPr wrap="square" rtlCol="0">
            <a:noAutofit/>
          </a:bodyPr>
          <a:p>
            <a:pPr marL="0" indent="0">
              <a:buFont typeface="Wingdings" panose="05000000000000000000" charset="0"/>
              <a:buNone/>
            </a:pPr>
            <a:r>
              <a:rPr sz="2400">
                <a:latin typeface="楷体" panose="02010609060101010101" pitchFamily="49" charset="-122"/>
                <a:ea typeface="楷体" panose="02010609060101010101" pitchFamily="49" charset="-122"/>
                <a:sym typeface="+mn-ea"/>
              </a:rPr>
              <a:t>2、决策树模型训练、预测与评估。首先对数据集进行拆分，前三列是特征自变量，最后一列是类别标签</a:t>
            </a:r>
            <a:r>
              <a:rPr lang="zh-CN" sz="2400">
                <a:latin typeface="楷体" panose="02010609060101010101" pitchFamily="49" charset="-122"/>
                <a:ea typeface="楷体" panose="02010609060101010101" pitchFamily="49" charset="-122"/>
                <a:sym typeface="+mn-ea"/>
              </a:rPr>
              <a:t>，</a:t>
            </a:r>
            <a:r>
              <a:rPr sz="2400">
                <a:latin typeface="楷体" panose="02010609060101010101" pitchFamily="49" charset="-122"/>
                <a:ea typeface="楷体" panose="02010609060101010101" pitchFamily="49" charset="-122"/>
                <a:sym typeface="+mn-ea"/>
              </a:rPr>
              <a:t>分别记作x和y。然后选择分类标准为基尼指数</a:t>
            </a:r>
            <a:r>
              <a:rPr lang="zh-CN" sz="2400">
                <a:latin typeface="楷体" panose="02010609060101010101" pitchFamily="49" charset="-122"/>
                <a:ea typeface="楷体" panose="02010609060101010101" pitchFamily="49" charset="-122"/>
                <a:sym typeface="+mn-ea"/>
              </a:rPr>
              <a:t>，</a:t>
            </a:r>
            <a:r>
              <a:rPr sz="2400">
                <a:latin typeface="楷体" panose="02010609060101010101" pitchFamily="49" charset="-122"/>
                <a:ea typeface="楷体" panose="02010609060101010101" pitchFamily="49" charset="-122"/>
                <a:sym typeface="+mn-ea"/>
              </a:rPr>
              <a:t>对数据进行模型拟合。</a:t>
            </a:r>
            <a:endParaRPr sz="2400">
              <a:latin typeface="楷体" panose="02010609060101010101" pitchFamily="49" charset="-122"/>
              <a:ea typeface="楷体" panose="02010609060101010101" pitchFamily="49" charset="-122"/>
              <a:sym typeface="+mn-ea"/>
            </a:endParaRPr>
          </a:p>
        </p:txBody>
      </p:sp>
      <p:pic>
        <p:nvPicPr>
          <p:cNvPr id="5" name="图片 4"/>
          <p:cNvPicPr>
            <a:picLocks noChangeAspect="1"/>
          </p:cNvPicPr>
          <p:nvPr/>
        </p:nvPicPr>
        <p:blipFill>
          <a:blip r:embed="rId1"/>
          <a:stretch>
            <a:fillRect/>
          </a:stretch>
        </p:blipFill>
        <p:spPr>
          <a:xfrm>
            <a:off x="673735" y="2683510"/>
            <a:ext cx="10993120" cy="270764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70402" y="838075"/>
            <a:ext cx="325183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sym typeface="+mn-ea"/>
              </a:rPr>
              <a:t>Python 语言实践</a:t>
            </a:r>
            <a:endParaRPr lang="zh-CN" altLang="en-US" sz="3200" b="1" dirty="0">
              <a:solidFill>
                <a:schemeClr val="accent3"/>
              </a:solidFill>
              <a:latin typeface="楷体" panose="02010609060101010101" pitchFamily="49" charset="-122"/>
              <a:ea typeface="楷体" panose="02010609060101010101" pitchFamily="49" charset="-122"/>
              <a:sym typeface="+mn-ea"/>
            </a:endParaRPr>
          </a:p>
        </p:txBody>
      </p:sp>
      <p:sp>
        <p:nvSpPr>
          <p:cNvPr id="7" name="文本框 6"/>
          <p:cNvSpPr txBox="1"/>
          <p:nvPr/>
        </p:nvSpPr>
        <p:spPr>
          <a:xfrm>
            <a:off x="673735" y="1529715"/>
            <a:ext cx="10506075" cy="4552950"/>
          </a:xfrm>
          <a:prstGeom prst="rect">
            <a:avLst/>
          </a:prstGeom>
          <a:noFill/>
        </p:spPr>
        <p:txBody>
          <a:bodyPr wrap="square" rtlCol="0">
            <a:noAutofit/>
          </a:bodyPr>
          <a:p>
            <a:pPr marL="0" indent="0">
              <a:buFont typeface="Wingdings" panose="05000000000000000000" charset="0"/>
              <a:buNone/>
            </a:pPr>
            <a:r>
              <a:rPr sz="2200">
                <a:latin typeface="楷体" panose="02010609060101010101" pitchFamily="49" charset="-122"/>
                <a:ea typeface="楷体" panose="02010609060101010101" pitchFamily="49" charset="-122"/>
                <a:sym typeface="+mn-ea"/>
              </a:rPr>
              <a:t>3、绘制决策树。导入绘图和可视化树形结构的库和函数，绘制树形图，保存图像并</a:t>
            </a:r>
            <a:endParaRPr sz="2200">
              <a:latin typeface="楷体" panose="02010609060101010101" pitchFamily="49" charset="-122"/>
              <a:ea typeface="楷体" panose="02010609060101010101" pitchFamily="49" charset="-122"/>
              <a:sym typeface="+mn-ea"/>
            </a:endParaRPr>
          </a:p>
          <a:p>
            <a:pPr marL="0" indent="0">
              <a:buFont typeface="Wingdings" panose="05000000000000000000" charset="0"/>
              <a:buNone/>
            </a:pPr>
            <a:r>
              <a:rPr sz="2200">
                <a:latin typeface="楷体" panose="02010609060101010101" pitchFamily="49" charset="-122"/>
                <a:ea typeface="楷体" panose="02010609060101010101" pitchFamily="49" charset="-122"/>
                <a:sym typeface="+mn-ea"/>
              </a:rPr>
              <a:t>展示。</a:t>
            </a:r>
            <a:endParaRPr lang="zh-CN" sz="2200">
              <a:latin typeface="楷体" panose="02010609060101010101" pitchFamily="49" charset="-122"/>
              <a:ea typeface="楷体" panose="02010609060101010101" pitchFamily="49" charset="-122"/>
              <a:sym typeface="+mn-ea"/>
            </a:endParaRPr>
          </a:p>
        </p:txBody>
      </p:sp>
      <p:pic>
        <p:nvPicPr>
          <p:cNvPr id="3" name="图片 2"/>
          <p:cNvPicPr>
            <a:picLocks noChangeAspect="1"/>
          </p:cNvPicPr>
          <p:nvPr/>
        </p:nvPicPr>
        <p:blipFill>
          <a:blip r:embed="rId1"/>
          <a:stretch>
            <a:fillRect/>
          </a:stretch>
        </p:blipFill>
        <p:spPr>
          <a:xfrm>
            <a:off x="673735" y="2371090"/>
            <a:ext cx="9711055" cy="2708275"/>
          </a:xfrm>
          <a:prstGeom prst="rect">
            <a:avLst/>
          </a:prstGeom>
        </p:spPr>
      </p:pic>
      <p:pic>
        <p:nvPicPr>
          <p:cNvPr id="4" name="图片 3"/>
          <p:cNvPicPr>
            <a:picLocks noChangeAspect="1"/>
          </p:cNvPicPr>
          <p:nvPr/>
        </p:nvPicPr>
        <p:blipFill>
          <a:blip r:embed="rId2"/>
          <a:stretch>
            <a:fillRect/>
          </a:stretch>
        </p:blipFill>
        <p:spPr>
          <a:xfrm>
            <a:off x="5228590" y="2112010"/>
            <a:ext cx="5156200" cy="386080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59395" name="组合 4"/>
          <p:cNvGrpSpPr/>
          <p:nvPr/>
        </p:nvGrpSpPr>
        <p:grpSpPr bwMode="auto">
          <a:xfrm>
            <a:off x="0" y="333375"/>
            <a:ext cx="1489075" cy="419100"/>
            <a:chOff x="0" y="0"/>
            <a:chExt cx="1489439" cy="419100"/>
          </a:xfrm>
        </p:grpSpPr>
        <p:sp>
          <p:nvSpPr>
            <p:cNvPr id="59408"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9"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10"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396" name="矩形 8"/>
          <p:cNvSpPr/>
          <p:nvPr/>
        </p:nvSpPr>
        <p:spPr bwMode="auto">
          <a:xfrm>
            <a:off x="4686300" y="2287588"/>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7" name="矩形 9"/>
          <p:cNvSpPr>
            <a:spLocks noChangeArrowheads="1"/>
          </p:cNvSpPr>
          <p:nvPr/>
        </p:nvSpPr>
        <p:spPr bwMode="auto">
          <a:xfrm>
            <a:off x="12020550" y="2297113"/>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398" name="等腰三角形 11"/>
          <p:cNvSpPr/>
          <p:nvPr/>
        </p:nvSpPr>
        <p:spPr bwMode="auto">
          <a:xfrm>
            <a:off x="5895975" y="2297113"/>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9"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0"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1"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9402" name="组合 23"/>
          <p:cNvGrpSpPr/>
          <p:nvPr/>
        </p:nvGrpSpPr>
        <p:grpSpPr bwMode="auto">
          <a:xfrm>
            <a:off x="5705475" y="2776538"/>
            <a:ext cx="885825" cy="887412"/>
            <a:chOff x="0" y="0"/>
            <a:chExt cx="1236662" cy="1236662"/>
          </a:xfrm>
        </p:grpSpPr>
        <p:pic>
          <p:nvPicPr>
            <p:cNvPr id="59406"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7"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403" name="文本框 24"/>
          <p:cNvSpPr txBox="1">
            <a:spLocks noChangeArrowheads="1"/>
          </p:cNvSpPr>
          <p:nvPr/>
        </p:nvSpPr>
        <p:spPr bwMode="auto">
          <a:xfrm>
            <a:off x="7389345" y="2607581"/>
            <a:ext cx="30443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b="1" dirty="0">
                <a:solidFill>
                  <a:schemeClr val="bg1"/>
                </a:solidFill>
                <a:latin typeface="微软雅黑" panose="020B0503020204020204" pitchFamily="34" charset="-122"/>
                <a:ea typeface="微软雅黑" panose="020B0503020204020204" pitchFamily="34" charset="-122"/>
              </a:rPr>
              <a:t>    谢    谢！</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59404" name="矩形 25"/>
          <p:cNvSpPr>
            <a:spLocks noChangeArrowheads="1"/>
          </p:cNvSpPr>
          <p:nvPr/>
        </p:nvSpPr>
        <p:spPr bwMode="auto">
          <a:xfrm>
            <a:off x="8402637" y="3527338"/>
            <a:ext cx="1844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2000" b="1" dirty="0">
                <a:solidFill>
                  <a:schemeClr val="bg1"/>
                </a:solidFill>
                <a:latin typeface="Arial" panose="020B0604020202020204" pitchFamily="34" charset="0"/>
              </a:rPr>
              <a:t>Thank   You</a:t>
            </a:r>
            <a:endParaRPr lang="zh-CN" altLang="en-US" sz="2000" b="1" dirty="0">
              <a:solidFill>
                <a:schemeClr val="bg1"/>
              </a:solidFill>
            </a:endParaRPr>
          </a:p>
        </p:txBody>
      </p:sp>
      <p:pic>
        <p:nvPicPr>
          <p:cNvPr id="59405"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265" y="1470660"/>
            <a:ext cx="11045190" cy="4820920"/>
          </a:xfrm>
          <a:prstGeom prst="rect">
            <a:avLst/>
          </a:prstGeom>
          <a:noFill/>
        </p:spPr>
        <p:txBody>
          <a:bodyPr wrap="square" rtlCol="0">
            <a:noAutofit/>
          </a:bodyPr>
          <a:lstStyle/>
          <a:p>
            <a:pPr marL="0" indent="0">
              <a:lnSpc>
                <a:spcPts val="4400"/>
              </a:lnSpc>
              <a:spcAft>
                <a:spcPts val="1200"/>
              </a:spcAft>
              <a:buFont typeface="Wingdings" panose="05000000000000000000" pitchFamily="2" charset="2"/>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决策树(decision tree) 是一种常见的机器学习方法，决策树模型呈树形结构，采用自顶向下递归的方法。决策树包含三种节点，分别是：根节点、内部节点和叶子节点</a:t>
            </a: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ts val="4400"/>
              </a:lnSpc>
              <a:spcAft>
                <a:spcPts val="1200"/>
              </a:spcAft>
              <a:buFont typeface="Wingdings" panose="05000000000000000000" pitchFamily="2" charset="2"/>
              <a:buNone/>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根节点（root node）：</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mn-ea"/>
              </a:rPr>
              <a:t>刚开始构建模型时，全部样本组成的节点，没有入边，只有出边</a:t>
            </a: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mn-ea"/>
            </a:endParaRPr>
          </a:p>
          <a:p>
            <a:pPr marL="0" indent="0">
              <a:lnSpc>
                <a:spcPts val="4400"/>
              </a:lnSpc>
              <a:spcAft>
                <a:spcPts val="1200"/>
              </a:spcAft>
              <a:buFont typeface="Wingdings" panose="05000000000000000000" pitchFamily="2" charset="2"/>
              <a:buNone/>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mn-ea"/>
              </a:rPr>
              <a:t>叶子节点（leaf node）：</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不再继续分裂的节点，没有出边，只有入边，个数决定了决策树的规模和复杂程度</a:t>
            </a: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ts val="4400"/>
              </a:lnSpc>
              <a:spcAft>
                <a:spcPts val="1200"/>
              </a:spcAft>
              <a:buFont typeface="Wingdings" panose="05000000000000000000" pitchFamily="2" charset="2"/>
              <a:buNone/>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mn-ea"/>
              </a:rPr>
              <a:t>内部节点（internal node）：</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根节点和叶子节点之外的节点，既有入边，又有出边</a:t>
            </a: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p:cNvSpPr/>
          <p:nvPr/>
        </p:nvSpPr>
        <p:spPr>
          <a:xfrm>
            <a:off x="4149725" y="842010"/>
            <a:ext cx="3892550" cy="526415"/>
          </a:xfrm>
          <a:prstGeom prst="rect">
            <a:avLst/>
          </a:prstGeom>
        </p:spPr>
        <p:txBody>
          <a:bodyPr wrap="square">
            <a:noAutofit/>
          </a:bodyPr>
          <a:lstStyle/>
          <a:p>
            <a:r>
              <a:rPr lang="en-US" altLang="zh-CN" sz="3200" b="1" dirty="0">
                <a:solidFill>
                  <a:schemeClr val="accent3"/>
                </a:solidFill>
                <a:latin typeface="楷体" panose="02010609060101010101" pitchFamily="49" charset="-122"/>
                <a:ea typeface="楷体" panose="02010609060101010101" pitchFamily="49" charset="-122"/>
              </a:rPr>
              <a:t>      </a:t>
            </a:r>
            <a:r>
              <a:rPr lang="zh-CN" altLang="en-US" sz="3200" b="1" dirty="0">
                <a:solidFill>
                  <a:schemeClr val="accent3"/>
                </a:solidFill>
                <a:latin typeface="楷体" panose="02010609060101010101" pitchFamily="49" charset="-122"/>
                <a:ea typeface="楷体" panose="02010609060101010101" pitchFamily="49" charset="-122"/>
              </a:rPr>
              <a:t>概念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文本框 3"/>
          <p:cNvSpPr txBox="1"/>
          <p:nvPr/>
        </p:nvSpPr>
        <p:spPr>
          <a:xfrm>
            <a:off x="632460" y="689610"/>
            <a:ext cx="309880" cy="460375"/>
          </a:xfrm>
          <a:prstGeom prst="rect">
            <a:avLst/>
          </a:prstGeom>
          <a:noFill/>
        </p:spPr>
        <p:txBody>
          <a:bodyPr wrap="none" rtlCol="0" anchor="t">
            <a:spAutoFit/>
          </a:bodyPr>
          <a:p>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0215" y="5119370"/>
            <a:ext cx="4777105" cy="429895"/>
          </a:xfrm>
          <a:prstGeom prst="rect">
            <a:avLst/>
          </a:prstGeom>
          <a:noFill/>
        </p:spPr>
        <p:txBody>
          <a:bodyPr wrap="square" rtlCol="0">
            <a:spAutoFit/>
          </a:bodyPr>
          <a:lstStyle/>
          <a:p>
            <a:pPr algn="ctr"/>
            <a:r>
              <a:rPr lang="zh-CN" altLang="en-US" sz="2200" b="1" dirty="0"/>
              <a:t>图</a:t>
            </a:r>
            <a:r>
              <a:rPr lang="en-US" altLang="zh-CN" sz="2200" b="1" dirty="0"/>
              <a:t>1    </a:t>
            </a:r>
            <a:r>
              <a:rPr lang="zh-CN" altLang="en-US" sz="2200" b="1" dirty="0"/>
              <a:t>决策树模型结构</a:t>
            </a:r>
            <a:endParaRPr lang="zh-CN" altLang="en-US" sz="2200" b="1" dirty="0"/>
          </a:p>
        </p:txBody>
      </p:sp>
      <p:sp>
        <p:nvSpPr>
          <p:cNvPr id="4" name="文本框 3"/>
          <p:cNvSpPr txBox="1"/>
          <p:nvPr/>
        </p:nvSpPr>
        <p:spPr>
          <a:xfrm>
            <a:off x="5227320" y="1624965"/>
            <a:ext cx="5934710" cy="4472940"/>
          </a:xfrm>
          <a:prstGeom prst="rect">
            <a:avLst/>
          </a:prstGeom>
          <a:noFill/>
        </p:spPr>
        <p:txBody>
          <a:bodyPr wrap="square" rtlCol="0">
            <a:noAutofit/>
          </a:bodyPr>
          <a:lstStyle/>
          <a:p>
            <a:pPr marL="285750" indent="-285750">
              <a:buFont typeface="Wingdings" panose="05000000000000000000" pitchFamily="2" charset="2"/>
              <a:buChar char="Ø"/>
            </a:pPr>
            <a:r>
              <a:rPr sz="2200">
                <a:latin typeface="楷体" panose="02010609060101010101" pitchFamily="49" charset="-122"/>
                <a:ea typeface="楷体" panose="02010609060101010101" pitchFamily="49" charset="-122"/>
              </a:rPr>
              <a:t>一棵决策树一般包含一个根节点（黄色圆形图标）、若干个内部节点（蓝色圆形图标）和若干个叶子节点（</a:t>
            </a:r>
            <a:r>
              <a:rPr lang="zh-CN" sz="2200">
                <a:latin typeface="楷体" panose="02010609060101010101" pitchFamily="49" charset="-122"/>
                <a:ea typeface="楷体" panose="02010609060101010101" pitchFamily="49" charset="-122"/>
              </a:rPr>
              <a:t>蓝色</a:t>
            </a:r>
            <a:r>
              <a:rPr sz="2200">
                <a:latin typeface="楷体" panose="02010609060101010101" pitchFamily="49" charset="-122"/>
                <a:ea typeface="楷体" panose="02010609060101010101" pitchFamily="49" charset="-122"/>
              </a:rPr>
              <a:t>方形图标）</a:t>
            </a:r>
            <a:endParaRPr sz="220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200" dirty="0">
                <a:latin typeface="楷体" panose="02010609060101010101" pitchFamily="49" charset="-122"/>
                <a:ea typeface="楷体" panose="02010609060101010101" pitchFamily="49" charset="-122"/>
              </a:rPr>
              <a:t>叶子节点对应于决策结果，每个内部节点对应于一个自变量，每个内部节点包含的样本集合根据自变量测试的结果被划分到它的子节点中，根节点包含全部训练样本</a:t>
            </a:r>
            <a:endParaRPr lang="zh-CN" altLang="en-US" sz="22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200" dirty="0">
                <a:latin typeface="楷体" panose="02010609060101010101" pitchFamily="49" charset="-122"/>
                <a:ea typeface="楷体" panose="02010609060101010101" pitchFamily="49" charset="-122"/>
              </a:rPr>
              <a:t>根节点在一定的分割规则下被分割成两个子节点，这个过程在子节点上重复进行，直至无法再分为叶子节点为止。</a:t>
            </a:r>
            <a:endParaRPr lang="zh-CN" altLang="en-US" sz="22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200" dirty="0">
                <a:latin typeface="楷体" panose="02010609060101010101" pitchFamily="49" charset="-122"/>
                <a:ea typeface="楷体" panose="02010609060101010101" pitchFamily="49" charset="-122"/>
              </a:rPr>
              <a:t>从根节点到每个叶子节点的路径对应了一个判定测试序列。 </a:t>
            </a:r>
            <a:endParaRPr lang="zh-CN" altLang="en-US" sz="2200" dirty="0">
              <a:latin typeface="楷体" panose="02010609060101010101" pitchFamily="49" charset="-122"/>
              <a:ea typeface="楷体" panose="02010609060101010101" pitchFamily="49" charset="-122"/>
            </a:endParaRPr>
          </a:p>
        </p:txBody>
      </p:sp>
      <p:pic>
        <p:nvPicPr>
          <p:cNvPr id="6" name="图片 5"/>
          <p:cNvPicPr>
            <a:picLocks noChangeAspect="1"/>
          </p:cNvPicPr>
          <p:nvPr>
            <p:custDataLst>
              <p:tags r:id="rId1"/>
            </p:custDataLst>
          </p:nvPr>
        </p:nvPicPr>
        <p:blipFill>
          <a:blip r:embed="rId2"/>
          <a:stretch>
            <a:fillRect/>
          </a:stretch>
        </p:blipFill>
        <p:spPr>
          <a:xfrm>
            <a:off x="1195705" y="1736090"/>
            <a:ext cx="3286760" cy="2922905"/>
          </a:xfrm>
          <a:prstGeom prst="rect">
            <a:avLst/>
          </a:prstGeom>
        </p:spPr>
      </p:pic>
      <p:sp>
        <p:nvSpPr>
          <p:cNvPr id="7" name="文本框 6"/>
          <p:cNvSpPr txBox="1"/>
          <p:nvPr/>
        </p:nvSpPr>
        <p:spPr>
          <a:xfrm>
            <a:off x="4064000" y="834390"/>
            <a:ext cx="4064000" cy="583565"/>
          </a:xfrm>
          <a:prstGeom prst="rect">
            <a:avLst/>
          </a:prstGeom>
          <a:noFill/>
        </p:spPr>
        <p:txBody>
          <a:bodyPr wrap="square" rtlCol="0">
            <a:spAutoFit/>
          </a:bodyPr>
          <a:p>
            <a:pPr algn="ctr">
              <a:buClrTx/>
              <a:buSzTx/>
            </a:pPr>
            <a:r>
              <a:rPr lang="en-US" altLang="zh-CN" sz="3200" b="1" dirty="0">
                <a:solidFill>
                  <a:schemeClr val="accent3"/>
                </a:solidFill>
                <a:latin typeface="楷体" panose="02010609060101010101" pitchFamily="49" charset="-122"/>
                <a:ea typeface="楷体" panose="02010609060101010101" pitchFamily="49" charset="-122"/>
              </a:rPr>
              <a:t>模型结构</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P spid="3" grpId="0"/>
      <p:bldP spid="3" grpId="1"/>
      <p:bldP spid="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59400" y="763270"/>
            <a:ext cx="1816100" cy="574040"/>
          </a:xfrm>
          <a:prstGeom prst="rect">
            <a:avLst/>
          </a:prstGeom>
        </p:spPr>
        <p:txBody>
          <a:bodyPr wrap="none">
            <a:noAutofit/>
          </a:bodyPr>
          <a:lstStyle/>
          <a:p>
            <a:r>
              <a:rPr lang="zh-CN" altLang="en-US" sz="3200" b="1" dirty="0">
                <a:solidFill>
                  <a:schemeClr val="accent3"/>
                </a:solidFill>
                <a:latin typeface="楷体" panose="02010609060101010101" pitchFamily="49" charset="-122"/>
                <a:ea typeface="楷体" panose="02010609060101010101" pitchFamily="49" charset="-122"/>
              </a:rPr>
              <a:t>算法步骤</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Rectangle 2"/>
          <p:cNvSpPr>
            <a:spLocks noChangeArrowheads="1"/>
          </p:cNvSpPr>
          <p:nvPr/>
        </p:nvSpPr>
        <p:spPr bwMode="auto">
          <a:xfrm>
            <a:off x="3898230" y="5055334"/>
            <a:ext cx="11782971"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文本框 6"/>
          <p:cNvSpPr txBox="1"/>
          <p:nvPr/>
        </p:nvSpPr>
        <p:spPr>
          <a:xfrm>
            <a:off x="652780" y="1241425"/>
            <a:ext cx="4667885" cy="5142230"/>
          </a:xfrm>
          <a:prstGeom prst="rect">
            <a:avLst/>
          </a:prstGeom>
          <a:noFill/>
        </p:spPr>
        <p:txBody>
          <a:bodyPr wrap="square" rtlCol="0">
            <a:noAutofit/>
          </a:bodyPr>
          <a:p>
            <a:r>
              <a:rPr lang="zh-CN" altLang="en-US" sz="2200">
                <a:latin typeface="楷体" panose="02010609060101010101" pitchFamily="49" charset="-122"/>
                <a:ea typeface="楷体" panose="02010609060101010101" pitchFamily="49" charset="-122"/>
                <a:cs typeface="楷体" panose="02010609060101010101" pitchFamily="49" charset="-122"/>
              </a:rPr>
              <a:t>（1）选择最好的自变量作为测试自变量并创建树的根节点； </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r>
              <a:rPr lang="zh-CN" altLang="en-US" sz="2200">
                <a:latin typeface="楷体" panose="02010609060101010101" pitchFamily="49" charset="-122"/>
                <a:ea typeface="楷体" panose="02010609060101010101" pitchFamily="49" charset="-122"/>
                <a:cs typeface="楷体" panose="02010609060101010101" pitchFamily="49" charset="-122"/>
              </a:rPr>
              <a:t>（2）为测试自变量每个可能的取值产生一个分支； </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r>
              <a:rPr lang="zh-CN" altLang="en-US" sz="2200">
                <a:latin typeface="楷体" panose="02010609060101010101" pitchFamily="49" charset="-122"/>
                <a:ea typeface="楷体" panose="02010609060101010101" pitchFamily="49" charset="-122"/>
                <a:cs typeface="楷体" panose="02010609060101010101" pitchFamily="49" charset="-122"/>
              </a:rPr>
              <a:t>（3）将训练样本划分到适当的分支形成子节点； </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r>
              <a:rPr lang="zh-CN" altLang="en-US" sz="2200">
                <a:latin typeface="楷体" panose="02010609060101010101" pitchFamily="49" charset="-122"/>
                <a:ea typeface="楷体" panose="02010609060101010101" pitchFamily="49" charset="-122"/>
                <a:cs typeface="楷体" panose="02010609060101010101" pitchFamily="49" charset="-122"/>
              </a:rPr>
              <a:t>（4）对每个子节点，重复上面的过程，直到所有的节点都是叶子节点。</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endParaRPr lang="zh-CN" altLang="en-US" sz="2200">
              <a:latin typeface="楷体" panose="02010609060101010101" pitchFamily="49" charset="-122"/>
              <a:ea typeface="楷体" panose="02010609060101010101" pitchFamily="49" charset="-122"/>
              <a:cs typeface="楷体" panose="02010609060101010101" pitchFamily="49" charset="-122"/>
            </a:endParaRPr>
          </a:p>
          <a:p>
            <a:r>
              <a:rPr lang="zh-CN" altLang="en-US" sz="2200">
                <a:latin typeface="楷体" panose="02010609060101010101" pitchFamily="49" charset="-122"/>
                <a:ea typeface="楷体" panose="02010609060101010101" pitchFamily="49" charset="-122"/>
                <a:cs typeface="楷体" panose="02010609060101010101" pitchFamily="49" charset="-122"/>
              </a:rPr>
              <a:t>若考虑自变量只有两维的情况，将决策树分类过程在二维的坐标轴中画出，如图</a:t>
            </a:r>
            <a:r>
              <a:rPr lang="en-US" altLang="zh-CN" sz="2200">
                <a:latin typeface="楷体" panose="02010609060101010101" pitchFamily="49" charset="-122"/>
                <a:ea typeface="楷体" panose="02010609060101010101" pitchFamily="49" charset="-122"/>
                <a:cs typeface="楷体" panose="02010609060101010101" pitchFamily="49" charset="-122"/>
              </a:rPr>
              <a:t>2</a:t>
            </a:r>
            <a:r>
              <a:rPr lang="zh-CN" altLang="en-US" sz="2200">
                <a:latin typeface="楷体" panose="02010609060101010101" pitchFamily="49" charset="-122"/>
                <a:ea typeface="楷体" panose="02010609060101010101" pitchFamily="49" charset="-122"/>
                <a:cs typeface="楷体" panose="02010609060101010101" pitchFamily="49" charset="-122"/>
              </a:rPr>
              <a:t>所示。可以发现，决策树实际上就是对自变量空间的划分，且划分区域的数目就是叶子节点的数目，如图</a:t>
            </a:r>
            <a:r>
              <a:rPr lang="en-US" altLang="zh-CN" sz="2200">
                <a:latin typeface="楷体" panose="02010609060101010101" pitchFamily="49" charset="-122"/>
                <a:ea typeface="楷体" panose="02010609060101010101" pitchFamily="49" charset="-122"/>
                <a:cs typeface="楷体" panose="02010609060101010101" pitchFamily="49" charset="-122"/>
              </a:rPr>
              <a:t>2</a:t>
            </a:r>
            <a:r>
              <a:rPr lang="zh-CN" altLang="en-US" sz="2200">
                <a:latin typeface="楷体" panose="02010609060101010101" pitchFamily="49" charset="-122"/>
                <a:ea typeface="楷体" panose="02010609060101010101" pitchFamily="49" charset="-122"/>
                <a:cs typeface="楷体" panose="02010609060101010101" pitchFamily="49" charset="-122"/>
              </a:rPr>
              <a:t>中的红线和绿线。 </a:t>
            </a:r>
            <a:endParaRPr lang="zh-CN" altLang="en-US" sz="2200">
              <a:latin typeface="楷体" panose="02010609060101010101" pitchFamily="49" charset="-122"/>
              <a:ea typeface="楷体" panose="02010609060101010101" pitchFamily="49" charset="-122"/>
              <a:cs typeface="楷体" panose="02010609060101010101" pitchFamily="49" charset="-122"/>
            </a:endParaRPr>
          </a:p>
        </p:txBody>
      </p:sp>
      <p:pic>
        <p:nvPicPr>
          <p:cNvPr id="8" name="图片 7"/>
          <p:cNvPicPr>
            <a:picLocks noChangeAspect="1"/>
          </p:cNvPicPr>
          <p:nvPr/>
        </p:nvPicPr>
        <p:blipFill>
          <a:blip r:embed="rId1"/>
          <a:stretch>
            <a:fillRect/>
          </a:stretch>
        </p:blipFill>
        <p:spPr>
          <a:xfrm>
            <a:off x="5741670" y="1552575"/>
            <a:ext cx="5948680" cy="3513455"/>
          </a:xfrm>
          <a:prstGeom prst="rect">
            <a:avLst/>
          </a:prstGeom>
        </p:spPr>
      </p:pic>
      <p:sp>
        <p:nvSpPr>
          <p:cNvPr id="10" name="文本框 9"/>
          <p:cNvSpPr txBox="1"/>
          <p:nvPr/>
        </p:nvSpPr>
        <p:spPr>
          <a:xfrm>
            <a:off x="6313805" y="5476875"/>
            <a:ext cx="4903470" cy="401320"/>
          </a:xfrm>
          <a:prstGeom prst="rect">
            <a:avLst/>
          </a:prstGeom>
          <a:noFill/>
        </p:spPr>
        <p:txBody>
          <a:bodyPr wrap="square" rtlCol="0">
            <a:noAutofit/>
          </a:bodyPr>
          <a:p>
            <a:r>
              <a:rPr lang="zh-CN" altLang="en-US" sz="2200" b="1" dirty="0">
                <a:sym typeface="+mn-ea"/>
              </a:rPr>
              <a:t>图</a:t>
            </a:r>
            <a:r>
              <a:rPr lang="en-US" altLang="zh-CN" sz="2200" b="1" dirty="0">
                <a:sym typeface="+mn-ea"/>
              </a:rPr>
              <a:t>2    </a:t>
            </a:r>
            <a:r>
              <a:rPr lang="zh-CN" altLang="en-US" sz="2200" b="1" dirty="0">
                <a:sym typeface="+mn-ea"/>
              </a:rPr>
              <a:t>二维坐标轴中的决策树分类过程</a:t>
            </a:r>
            <a:endParaRPr lang="zh-CN" altLang="en-US" sz="2200" b="1" dirty="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10" grpId="0"/>
      <p:bldP spid="1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897989" y="835060"/>
            <a:ext cx="1816100" cy="58356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建立过程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6" name="Rectangle 2"/>
          <p:cNvSpPr>
            <a:spLocks noChangeArrowheads="1"/>
          </p:cNvSpPr>
          <p:nvPr/>
        </p:nvSpPr>
        <p:spPr bwMode="auto">
          <a:xfrm>
            <a:off x="3898230" y="2566954"/>
            <a:ext cx="13645306" cy="5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 name="Rectangle 4"/>
          <p:cNvSpPr>
            <a:spLocks noChangeArrowheads="1"/>
          </p:cNvSpPr>
          <p:nvPr/>
        </p:nvSpPr>
        <p:spPr bwMode="auto">
          <a:xfrm>
            <a:off x="3497178" y="4069060"/>
            <a:ext cx="15345268" cy="47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1" name="文本框 10"/>
          <p:cNvSpPr txBox="1"/>
          <p:nvPr/>
        </p:nvSpPr>
        <p:spPr>
          <a:xfrm>
            <a:off x="6196965" y="1574165"/>
            <a:ext cx="5001895" cy="3815080"/>
          </a:xfrm>
          <a:prstGeom prst="rect">
            <a:avLst/>
          </a:prstGeom>
          <a:noFill/>
        </p:spPr>
        <p:txBody>
          <a:bodyPr wrap="square" rtlCol="0">
            <a:spAutoFit/>
          </a:bodyPr>
          <a:p>
            <a:r>
              <a:rPr lang="zh-CN" altLang="en-US" sz="2200">
                <a:latin typeface="楷体" panose="02010609060101010101" pitchFamily="49" charset="-122"/>
                <a:ea typeface="楷体" panose="02010609060101010101" pitchFamily="49" charset="-122"/>
                <a:cs typeface="楷体" panose="02010609060101010101" pitchFamily="49" charset="-122"/>
                <a:sym typeface="+mn-ea"/>
              </a:rPr>
              <a:t>决策树生长是一个递归的过程，因此在算法中需要包含跳出递归的条件。</a:t>
            </a:r>
            <a:endParaRPr lang="zh-CN" altLang="en-US" sz="2200">
              <a:latin typeface="楷体" panose="02010609060101010101" pitchFamily="49" charset="-122"/>
              <a:ea typeface="楷体" panose="02010609060101010101" pitchFamily="49" charset="-122"/>
              <a:cs typeface="楷体" panose="02010609060101010101" pitchFamily="49" charset="-122"/>
              <a:sym typeface="+mn-ea"/>
            </a:endParaRPr>
          </a:p>
          <a:p>
            <a:endParaRPr lang="zh-CN" altLang="en-US" sz="2200">
              <a:latin typeface="楷体" panose="02010609060101010101" pitchFamily="49" charset="-122"/>
              <a:ea typeface="楷体" panose="02010609060101010101" pitchFamily="49" charset="-122"/>
              <a:cs typeface="楷体" panose="02010609060101010101" pitchFamily="49" charset="-122"/>
            </a:endParaRPr>
          </a:p>
          <a:p>
            <a:r>
              <a:rPr lang="zh-CN" altLang="en-US" sz="2200">
                <a:latin typeface="楷体" panose="02010609060101010101" pitchFamily="49" charset="-122"/>
                <a:ea typeface="楷体" panose="02010609060101010101" pitchFamily="49" charset="-122"/>
                <a:cs typeface="楷体" panose="02010609060101010101" pitchFamily="49" charset="-122"/>
              </a:rPr>
              <a:t>直观的看，决策树停止生长的条件有以下三种情况，满足以下三个条件之一就能使决策树停止生长： </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r>
              <a:rPr lang="zh-CN" altLang="en-US" sz="2200">
                <a:latin typeface="楷体" panose="02010609060101010101" pitchFamily="49" charset="-122"/>
                <a:ea typeface="楷体" panose="02010609060101010101" pitchFamily="49" charset="-122"/>
                <a:cs typeface="楷体" panose="02010609060101010101" pitchFamily="49" charset="-122"/>
              </a:rPr>
              <a:t>（1）当前节点包含的样本全部属于同一类别； </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r>
              <a:rPr lang="zh-CN" altLang="en-US" sz="2200">
                <a:latin typeface="楷体" panose="02010609060101010101" pitchFamily="49" charset="-122"/>
                <a:ea typeface="楷体" panose="02010609060101010101" pitchFamily="49" charset="-122"/>
                <a:cs typeface="楷体" panose="02010609060101010101" pitchFamily="49" charset="-122"/>
              </a:rPr>
              <a:t>（2）当前自变量集为空，或所有样本在所有自变量上取值相同； </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r>
              <a:rPr lang="zh-CN" altLang="en-US" sz="2200">
                <a:latin typeface="楷体" panose="02010609060101010101" pitchFamily="49" charset="-122"/>
                <a:ea typeface="楷体" panose="02010609060101010101" pitchFamily="49" charset="-122"/>
                <a:cs typeface="楷体" panose="02010609060101010101" pitchFamily="49" charset="-122"/>
              </a:rPr>
              <a:t>（3）当前节点包含的样本集合为空。 </a:t>
            </a:r>
            <a:endParaRPr lang="zh-CN" altLang="en-US" sz="2200">
              <a:latin typeface="楷体" panose="02010609060101010101" pitchFamily="49" charset="-122"/>
              <a:ea typeface="楷体" panose="02010609060101010101" pitchFamily="49" charset="-122"/>
              <a:cs typeface="楷体" panose="02010609060101010101" pitchFamily="49" charset="-122"/>
            </a:endParaRPr>
          </a:p>
        </p:txBody>
      </p:sp>
      <mc:AlternateContent xmlns:mc="http://schemas.openxmlformats.org/markup-compatibility/2006">
        <mc:Choice xmlns:a14="http://schemas.microsoft.com/office/drawing/2010/main" Requires="a14">
          <p:sp>
            <p:nvSpPr>
              <p:cNvPr id="4" name="文本框 3"/>
              <p:cNvSpPr txBox="1"/>
              <p:nvPr/>
            </p:nvSpPr>
            <p:spPr>
              <a:xfrm>
                <a:off x="602615" y="1509395"/>
                <a:ext cx="4429760" cy="4614545"/>
              </a:xfrm>
              <a:prstGeom prst="rect">
                <a:avLst/>
              </a:prstGeom>
              <a:noFill/>
            </p:spPr>
            <p:txBody>
              <a:bodyPr wrap="square" rtlCol="0">
                <a:spAutoFit/>
              </a:bodyPr>
              <a:p>
                <a:r>
                  <a:rPr lang="zh-CN" altLang="en-US" sz="2400">
                    <a:latin typeface="楷体" panose="02010609060101010101" pitchFamily="49" charset="-122"/>
                    <a:ea typeface="楷体" panose="02010609060101010101" pitchFamily="49" charset="-122"/>
                    <a:cs typeface="楷体" panose="02010609060101010101" pitchFamily="49" charset="-122"/>
                  </a:rPr>
                  <a:t>关键环节：</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sz="2400">
                  <a:latin typeface="楷体" panose="02010609060101010101" pitchFamily="49" charset="-122"/>
                  <a:ea typeface="楷体" panose="02010609060101010101" pitchFamily="49" charset="-122"/>
                  <a:cs typeface="楷体" panose="02010609060101010101" pitchFamily="49" charset="-122"/>
                </a:endParaRPr>
              </a:p>
              <a:p>
                <a:r>
                  <a:rPr lang="zh-CN" altLang="en-US" sz="2200">
                    <a:latin typeface="楷体" panose="02010609060101010101" pitchFamily="49" charset="-122"/>
                    <a:ea typeface="楷体" panose="02010609060101010101" pitchFamily="49" charset="-122"/>
                    <a:cs typeface="楷体" panose="02010609060101010101" pitchFamily="49" charset="-122"/>
                  </a:rPr>
                  <a:t>（</a:t>
                </a:r>
                <a:r>
                  <a:rPr lang="en-US" altLang="zh-CN" sz="2200">
                    <a:latin typeface="楷体" panose="02010609060101010101" pitchFamily="49" charset="-122"/>
                    <a:ea typeface="楷体" panose="02010609060101010101" pitchFamily="49" charset="-122"/>
                    <a:cs typeface="楷体" panose="02010609060101010101" pitchFamily="49" charset="-122"/>
                  </a:rPr>
                  <a:t>1</a:t>
                </a:r>
                <a:r>
                  <a:rPr lang="zh-CN" altLang="en-US" sz="2200">
                    <a:latin typeface="楷体" panose="02010609060101010101" pitchFamily="49" charset="-122"/>
                    <a:ea typeface="楷体" panose="02010609060101010101" pitchFamily="49" charset="-122"/>
                    <a:cs typeface="楷体" panose="02010609060101010101" pitchFamily="49" charset="-122"/>
                  </a:rPr>
                  <a:t>）将自变量空间（即 X = </a:t>
                </a:r>
                <a14:m>
                  <m:oMath xmlns:m="http://schemas.openxmlformats.org/officeDocument/2006/math">
                    <m:sSup>
                      <m:sSup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pPr>
                      <m:e>
                        <m:r>
                          <a:rPr lang="zh-CN" altLang="en-US" sz="2200">
                            <a:latin typeface="楷体" panose="02010609060101010101" pitchFamily="49" charset="-122"/>
                            <a:ea typeface="楷体" panose="02010609060101010101" pitchFamily="49" charset="-122"/>
                            <a:cs typeface="楷体" panose="02010609060101010101" pitchFamily="49" charset="-122"/>
                            <a:sym typeface="+mn-ea"/>
                          </a:rPr>
                          <m:t>(</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𝑋</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1</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𝑋</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2</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m:t>
                        </m:r>
                        <m:r>
                          <a:rPr lang="zh-CN" altLang="en-US" sz="2200" dirty="0">
                            <a:latin typeface="楷体" panose="02010609060101010101" pitchFamily="49" charset="-122"/>
                            <a:ea typeface="楷体" panose="02010609060101010101" pitchFamily="49" charset="-122"/>
                            <a:sym typeface="+mn-ea"/>
                          </a:rPr>
                          <m:t> </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m:t>
                        </m:r>
                        <m:r>
                          <a:rPr lang="zh-CN" altLang="en-US" sz="2200" dirty="0">
                            <a:latin typeface="楷体" panose="02010609060101010101" pitchFamily="49" charset="-122"/>
                            <a:ea typeface="楷体" panose="02010609060101010101" pitchFamily="49" charset="-122"/>
                            <a:sym typeface="+mn-ea"/>
                          </a:rPr>
                          <m:t> </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𝑋𝑝</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m:t>
                        </m:r>
                      </m:e>
                      <m:sup>
                        <m:r>
                          <a:rPr lang="en-US" altLang="zh-CN" sz="2200" i="1">
                            <a:latin typeface="Cambria Math" panose="02040503050406030204" pitchFamily="18" charset="0"/>
                            <a:ea typeface="楷体" panose="02010609060101010101" pitchFamily="49" charset="-122"/>
                            <a:cs typeface="Cambria Math" panose="02040503050406030204" pitchFamily="18" charset="0"/>
                          </a:rPr>
                          <m:t>𝑇</m:t>
                        </m:r>
                      </m:sup>
                    </m:sSup>
                  </m:oMath>
                </a14:m>
                <a:r>
                  <a:rPr lang="zh-CN" altLang="en-US" sz="2200">
                    <a:latin typeface="楷体" panose="02010609060101010101" pitchFamily="49" charset="-122"/>
                    <a:ea typeface="楷体" panose="02010609060101010101" pitchFamily="49" charset="-122"/>
                    <a:cs typeface="楷体" panose="02010609060101010101" pitchFamily="49" charset="-122"/>
                  </a:rPr>
                  <a:t> 的所有可能取值构成的集合）分割成 T 个互不重叠的叶子节点</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zh-CN" altLang="en-US" sz="2200">
                            <a:latin typeface="楷体" panose="02010609060101010101" pitchFamily="49" charset="-122"/>
                            <a:ea typeface="楷体" panose="02010609060101010101" pitchFamily="49" charset="-122"/>
                            <a:cs typeface="楷体" panose="02010609060101010101" pitchFamily="49" charset="-122"/>
                            <a:sym typeface="+mn-ea"/>
                          </a:rPr>
                          <m:t>𝑅</m:t>
                        </m:r>
                      </m:e>
                      <m:sub>
                        <m:r>
                          <a:rPr lang="zh-CN" altLang="en-US" sz="2200">
                            <a:latin typeface="楷体" panose="02010609060101010101" pitchFamily="49" charset="-122"/>
                            <a:ea typeface="楷体" panose="02010609060101010101" pitchFamily="49" charset="-122"/>
                            <a:cs typeface="楷体" panose="02010609060101010101" pitchFamily="49" charset="-122"/>
                            <a:sym typeface="+mn-ea"/>
                          </a:rPr>
                          <m:t>1</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rPr>
                  <a:t> </a:t>
                </a:r>
                <a:r>
                  <a:rPr lang="en-US" altLang="zh-CN" sz="2200">
                    <a:latin typeface="楷体" panose="02010609060101010101" pitchFamily="49" charset="-122"/>
                    <a:ea typeface="楷体" panose="02010609060101010101" pitchFamily="49" charset="-122"/>
                    <a:cs typeface="楷体" panose="02010609060101010101" pitchFamily="49" charset="-122"/>
                  </a:rPr>
                  <a:t>,</a:t>
                </a:r>
                <a14:m>
                  <m:oMath xmlns:m="http://schemas.openxmlformats.org/officeDocument/2006/math">
                    <m:r>
                      <a:rPr lang="zh-CN" altLang="en-US" sz="2200" dirty="0">
                        <a:latin typeface="楷体" panose="02010609060101010101" pitchFamily="49" charset="-122"/>
                        <a:ea typeface="楷体" panose="02010609060101010101" pitchFamily="49" charset="-122"/>
                        <a:sym typeface="+mn-ea"/>
                      </a:rPr>
                      <m:t> </m:t>
                    </m:r>
                    <m:r>
                      <a:rPr lang="zh-CN" altLang="en-US" sz="2200">
                        <a:latin typeface="楷体" panose="02010609060101010101" pitchFamily="49" charset="-122"/>
                        <a:ea typeface="楷体" panose="02010609060101010101" pitchFamily="49" charset="-122"/>
                        <a:cs typeface="楷体" panose="02010609060101010101" pitchFamily="49" charset="-122"/>
                        <a:sym typeface="+mn-ea"/>
                      </a:rPr>
                      <m:t>…</m:t>
                    </m:r>
                    <m:r>
                      <a:rPr lang="zh-CN" altLang="en-US" sz="2200" dirty="0">
                        <a:latin typeface="楷体" panose="02010609060101010101" pitchFamily="49" charset="-122"/>
                        <a:ea typeface="楷体" panose="02010609060101010101" pitchFamily="49" charset="-122"/>
                        <a:sym typeface="+mn-ea"/>
                      </a:rPr>
                      <m:t> </m:t>
                    </m:r>
                  </m:oMath>
                </a14:m>
                <a:r>
                  <a:rPr lang="zh-CN" altLang="en-US" sz="2200">
                    <a:latin typeface="楷体" panose="02010609060101010101" pitchFamily="49" charset="-122"/>
                    <a:ea typeface="楷体" panose="02010609060101010101" pitchFamily="49" charset="-122"/>
                    <a:cs typeface="楷体" panose="02010609060101010101" pitchFamily="49" charset="-122"/>
                  </a:rPr>
                  <a:t>,</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zh-CN" altLang="en-US" sz="2200">
                            <a:latin typeface="楷体" panose="02010609060101010101" pitchFamily="49" charset="-122"/>
                            <a:ea typeface="楷体" panose="02010609060101010101" pitchFamily="49" charset="-122"/>
                            <a:cs typeface="楷体" panose="02010609060101010101" pitchFamily="49" charset="-122"/>
                            <a:sym typeface="+mn-ea"/>
                          </a:rPr>
                          <m:t>𝑅</m:t>
                        </m:r>
                      </m:e>
                      <m:sub>
                        <m:r>
                          <a:rPr lang="zh-CN" altLang="en-US" sz="2200">
                            <a:latin typeface="楷体" panose="02010609060101010101" pitchFamily="49" charset="-122"/>
                            <a:ea typeface="楷体" panose="02010609060101010101" pitchFamily="49" charset="-122"/>
                            <a:cs typeface="楷体" panose="02010609060101010101" pitchFamily="49" charset="-122"/>
                            <a:sym typeface="+mn-ea"/>
                          </a:rPr>
                          <m:t>𝑇</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rPr>
                  <a:t>；</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r>
                  <a:rPr lang="zh-CN" altLang="en-US" sz="2200">
                    <a:latin typeface="楷体" panose="02010609060101010101" pitchFamily="49" charset="-122"/>
                    <a:ea typeface="楷体" panose="02010609060101010101" pitchFamily="49" charset="-122"/>
                    <a:cs typeface="楷体" panose="02010609060101010101" pitchFamily="49" charset="-122"/>
                  </a:rPr>
                  <a:t> </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r>
                  <a:rPr lang="zh-CN" altLang="en-US" sz="2200">
                    <a:latin typeface="楷体" panose="02010609060101010101" pitchFamily="49" charset="-122"/>
                    <a:ea typeface="楷体" panose="02010609060101010101" pitchFamily="49" charset="-122"/>
                    <a:cs typeface="楷体" panose="02010609060101010101" pitchFamily="49" charset="-122"/>
                  </a:rPr>
                  <a:t>（</a:t>
                </a:r>
                <a:r>
                  <a:rPr lang="en-US" altLang="zh-CN" sz="2200">
                    <a:latin typeface="楷体" panose="02010609060101010101" pitchFamily="49" charset="-122"/>
                    <a:ea typeface="楷体" panose="02010609060101010101" pitchFamily="49" charset="-122"/>
                    <a:cs typeface="楷体" panose="02010609060101010101" pitchFamily="49" charset="-122"/>
                  </a:rPr>
                  <a:t>2</a:t>
                </a:r>
                <a:r>
                  <a:rPr lang="zh-CN" altLang="en-US" sz="2200">
                    <a:latin typeface="楷体" panose="02010609060101010101" pitchFamily="49" charset="-122"/>
                    <a:ea typeface="楷体" panose="02010609060101010101" pitchFamily="49" charset="-122"/>
                    <a:cs typeface="楷体" panose="02010609060101010101" pitchFamily="49" charset="-122"/>
                  </a:rPr>
                  <a:t>）对落入节点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zh-CN" altLang="en-US" sz="2200">
                            <a:latin typeface="楷体" panose="02010609060101010101" pitchFamily="49" charset="-122"/>
                            <a:ea typeface="楷体" panose="02010609060101010101" pitchFamily="49" charset="-122"/>
                            <a:cs typeface="楷体" panose="02010609060101010101" pitchFamily="49" charset="-122"/>
                            <a:sym typeface="+mn-ea"/>
                          </a:rPr>
                          <m:t>𝑅</m:t>
                        </m:r>
                      </m:e>
                      <m:sub>
                        <m:r>
                          <a:rPr lang="zh-CN" altLang="en-US" sz="2200">
                            <a:latin typeface="楷体" panose="02010609060101010101" pitchFamily="49" charset="-122"/>
                            <a:ea typeface="楷体" panose="02010609060101010101" pitchFamily="49" charset="-122"/>
                            <a:cs typeface="楷体" panose="02010609060101010101" pitchFamily="49" charset="-122"/>
                            <a:sym typeface="+mn-ea"/>
                          </a:rPr>
                          <m:t>𝑡</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rPr>
                  <a:t> 的每个观测，其预测值为 </a:t>
                </a:r>
                <a:r>
                  <a:rPr lang="zh-CN" altLang="en-US" sz="2200">
                    <a:latin typeface="楷体" panose="02010609060101010101" pitchFamily="49" charset="-122"/>
                    <a:ea typeface="楷体" panose="02010609060101010101" pitchFamily="49" charset="-122"/>
                    <a:cs typeface="楷体" panose="02010609060101010101" pitchFamily="49" charset="-122"/>
                    <a:sym typeface="+mn-ea"/>
                  </a:rPr>
                  <a:t>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zh-CN" altLang="en-US" sz="2200">
                            <a:latin typeface="楷体" panose="02010609060101010101" pitchFamily="49" charset="-122"/>
                            <a:ea typeface="楷体" panose="02010609060101010101" pitchFamily="49" charset="-122"/>
                            <a:cs typeface="楷体" panose="02010609060101010101" pitchFamily="49" charset="-122"/>
                            <a:sym typeface="+mn-ea"/>
                          </a:rPr>
                          <m:t>𝑅</m:t>
                        </m:r>
                      </m:e>
                      <m:sub>
                        <m:r>
                          <a:rPr lang="zh-CN" altLang="en-US" sz="2200">
                            <a:latin typeface="楷体" panose="02010609060101010101" pitchFamily="49" charset="-122"/>
                            <a:ea typeface="楷体" panose="02010609060101010101" pitchFamily="49" charset="-122"/>
                            <a:cs typeface="楷体" panose="02010609060101010101" pitchFamily="49" charset="-122"/>
                            <a:sym typeface="+mn-ea"/>
                          </a:rPr>
                          <m:t>𝑡</m:t>
                        </m:r>
                      </m:sub>
                    </m:sSub>
                  </m:oMath>
                </a14:m>
                <a:r>
                  <a:rPr lang="en-US" altLang="zh-CN" sz="2200">
                    <a:latin typeface="楷体" panose="02010609060101010101" pitchFamily="49" charset="-122"/>
                    <a:ea typeface="楷体" panose="02010609060101010101" pitchFamily="49" charset="-122"/>
                    <a:cs typeface="楷体" panose="02010609060101010101" pitchFamily="49" charset="-122"/>
                  </a:rPr>
                  <a:t> </a:t>
                </a:r>
                <a:r>
                  <a:rPr lang="zh-CN" altLang="en-US" sz="2200">
                    <a:latin typeface="楷体" panose="02010609060101010101" pitchFamily="49" charset="-122"/>
                    <a:ea typeface="楷体" panose="02010609060101010101" pitchFamily="49" charset="-122"/>
                    <a:cs typeface="楷体" panose="02010609060101010101" pitchFamily="49" charset="-122"/>
                  </a:rPr>
                  <a:t>节点中训练集的因变量值的众数（分类树），或者平均数（回归树）。</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r>
                  <a:rPr lang="zh-CN" altLang="en-US" sz="2200">
                    <a:latin typeface="楷体" panose="02010609060101010101" pitchFamily="49" charset="-122"/>
                    <a:ea typeface="楷体" panose="02010609060101010101" pitchFamily="49" charset="-122"/>
                    <a:cs typeface="楷体" panose="02010609060101010101" pitchFamily="49" charset="-122"/>
                  </a:rPr>
                  <a:t> </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endParaRPr lang="zh-CN" altLang="en-US" sz="220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602615" y="1509395"/>
                <a:ext cx="4429760" cy="4614545"/>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4" grpId="1"/>
      <p:bldP spid="11" grpId="1"/>
    </p:bldLst>
  </p:timing>
</p:sld>
</file>

<file path=ppt/tags/tag1.xml><?xml version="1.0" encoding="utf-8"?>
<p:tagLst xmlns:p="http://schemas.openxmlformats.org/presentationml/2006/main">
  <p:tag name="KSO_WM_UNIT_PLACING_PICTURE_USER_VIEWPORT" val="{&quot;height&quot;:2960,&quot;width&quot;:3330}"/>
</p:tagLst>
</file>

<file path=ppt/tags/tag2.xml><?xml version="1.0" encoding="utf-8"?>
<p:tagLst xmlns:p="http://schemas.openxmlformats.org/presentationml/2006/main">
  <p:tag name="KSO_WM_UNIT_PLACING_PICTURE_USER_VIEWPORT" val="{&quot;height&quot;:3810,&quot;width&quot;:10200}"/>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PP_MARK_KEY" val="37a1b9d4-e5da-442a-b720-1b919d44fda4"/>
  <p:tag name="COMMONDATA" val="eyJoZGlkIjoiMjA4ZTg5NzFiZTNiMWYyMjA0YzRmODE0OWFiOGMzZGIifQ=="/>
</p:tagLst>
</file>

<file path=ppt/theme/theme1.xml><?xml version="1.0" encoding="utf-8"?>
<a:theme xmlns:a="http://schemas.openxmlformats.org/drawingml/2006/main" name="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9298</Words>
  <Application>WPS 演示</Application>
  <PresentationFormat>宽屏</PresentationFormat>
  <Paragraphs>509</Paragraphs>
  <Slides>58</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58</vt:i4>
      </vt:variant>
    </vt:vector>
  </HeadingPairs>
  <TitlesOfParts>
    <vt:vector size="73" baseType="lpstr">
      <vt:lpstr>Arial</vt:lpstr>
      <vt:lpstr>宋体</vt:lpstr>
      <vt:lpstr>Wingdings</vt:lpstr>
      <vt:lpstr>Calibri</vt:lpstr>
      <vt:lpstr>Calibri Light</vt:lpstr>
      <vt:lpstr>楷体</vt:lpstr>
      <vt:lpstr>微软雅黑</vt:lpstr>
      <vt:lpstr>Times New Roman</vt:lpstr>
      <vt:lpstr>Roboto</vt:lpstr>
      <vt:lpstr>Cambria Math</vt:lpstr>
      <vt:lpstr>Arial Unicode MS</vt:lpstr>
      <vt:lpstr>Wingdings</vt:lpstr>
      <vt:lpstr>MS Mincho</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互联网+时代：变革与创新</dc:title>
  <dc:creator>方匡南</dc:creator>
  <cp:lastModifiedBy>我就是我</cp:lastModifiedBy>
  <cp:revision>333</cp:revision>
  <dcterms:created xsi:type="dcterms:W3CDTF">2015-07-17T02:38:00Z</dcterms:created>
  <dcterms:modified xsi:type="dcterms:W3CDTF">2023-02-08T07:31:34Z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514ABE65F6F24E9EA3FD4D17EDC918FB</vt:lpwstr>
  </property>
</Properties>
</file>